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6"/>
  </p:notesMasterIdLst>
  <p:sldIdLst>
    <p:sldId id="257" r:id="rId5"/>
  </p:sldIdLst>
  <p:sldSz cx="28800425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CB39BC-DD3F-C5E3-7B90-AE1754FB22CF}" v="8" dt="2022-11-18T15:50:50.378"/>
    <p1510:client id="{35BB6E3A-B83B-49A0-B526-A9C9FE9DCAED}" v="4" dt="2022-11-14T13:23:14.134"/>
    <p1510:client id="{3BA8011B-CB32-7DFB-EB5C-0B9089D55970}" v="174" dt="2022-11-14T20:34:11.343"/>
    <p1510:client id="{92E52031-828F-CF1E-3FD0-9891AFF4C0D2}" v="803" dt="2022-11-14T15:04:45.633"/>
    <p1510:client id="{D531F3B8-8D1E-C0D0-7D95-DB86E1A6557C}" v="27" dt="2022-11-14T16:17:03.8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09"/>
  </p:normalViewPr>
  <p:slideViewPr>
    <p:cSldViewPr snapToGrid="0">
      <p:cViewPr>
        <p:scale>
          <a:sx n="50" d="100"/>
          <a:sy n="50" d="100"/>
        </p:scale>
        <p:origin x="14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microsoft.com/office/2015/10/relationships/revisionInfo" Target="revisionInfo.xml"/><Relationship Id="rId12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ward Torres Maia" userId="S::edward.maia@fiocruz.br::8a426a99-a347-4d09-b493-231ca6921592" providerId="AD" clId="Web-{28CB39BC-DD3F-C5E3-7B90-AE1754FB22CF}"/>
    <pc:docChg chg="modSld">
      <pc:chgData name="Edward Torres Maia" userId="S::edward.maia@fiocruz.br::8a426a99-a347-4d09-b493-231ca6921592" providerId="AD" clId="Web-{28CB39BC-DD3F-C5E3-7B90-AE1754FB22CF}" dt="2022-11-18T15:50:50.378" v="3" actId="20577"/>
      <pc:docMkLst>
        <pc:docMk/>
      </pc:docMkLst>
      <pc:sldChg chg="modSp">
        <pc:chgData name="Edward Torres Maia" userId="S::edward.maia@fiocruz.br::8a426a99-a347-4d09-b493-231ca6921592" providerId="AD" clId="Web-{28CB39BC-DD3F-C5E3-7B90-AE1754FB22CF}" dt="2022-11-18T15:50:50.378" v="3" actId="20577"/>
        <pc:sldMkLst>
          <pc:docMk/>
          <pc:sldMk cId="3208842435" sldId="257"/>
        </pc:sldMkLst>
        <pc:spChg chg="mod">
          <ac:chgData name="Edward Torres Maia" userId="S::edward.maia@fiocruz.br::8a426a99-a347-4d09-b493-231ca6921592" providerId="AD" clId="Web-{28CB39BC-DD3F-C5E3-7B90-AE1754FB22CF}" dt="2022-11-18T15:50:50.378" v="3" actId="20577"/>
          <ac:spMkLst>
            <pc:docMk/>
            <pc:sldMk cId="3208842435" sldId="257"/>
            <ac:spMk id="13" creationId="{AE59A64B-2153-2752-A9C6-58914735927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BC47B-CADD-6C40-8B76-6190E570E3D3}" type="datetimeFigureOut">
              <a:rPr lang="pt-BR" smtClean="0"/>
              <a:t>23/11/22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400300" y="1143000"/>
            <a:ext cx="2057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545E3-5A19-CD42-A9FF-D3A83115BF7A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0310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7070108"/>
            <a:ext cx="24480361" cy="1504022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D17B-9997-495C-B459-581C55CB3470}" type="datetimeFigureOut">
              <a:rPr lang="pt-BR" smtClean="0"/>
              <a:t>23/11/22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696-044F-43ED-BED3-D8886EEECE8B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3280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D17B-9997-495C-B459-581C55CB3470}" type="datetimeFigureOut">
              <a:rPr lang="pt-BR" smtClean="0"/>
              <a:t>23/11/22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696-044F-43ED-BED3-D8886EEECE8B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455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2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70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D17B-9997-495C-B459-581C55CB3470}" type="datetimeFigureOut">
              <a:rPr lang="pt-BR" smtClean="0"/>
              <a:t>23/11/22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696-044F-43ED-BED3-D8886EEECE8B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4375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D17B-9997-495C-B459-581C55CB3470}" type="datetimeFigureOut">
              <a:rPr lang="pt-BR" smtClean="0"/>
              <a:t>23/11/22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696-044F-43ED-BED3-D8886EEECE8B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77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D17B-9997-495C-B459-581C55CB3470}" type="datetimeFigureOut">
              <a:rPr lang="pt-BR" smtClean="0"/>
              <a:t>23/11/22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696-044F-43ED-BED3-D8886EEECE8B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0469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D17B-9997-495C-B459-581C55CB3470}" type="datetimeFigureOut">
              <a:rPr lang="pt-BR" smtClean="0"/>
              <a:t>23/11/22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696-044F-43ED-BED3-D8886EEECE8B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8291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0590160"/>
            <a:ext cx="12243932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5780233"/>
            <a:ext cx="12243932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D17B-9997-495C-B459-581C55CB3470}" type="datetimeFigureOut">
              <a:rPr lang="pt-BR" smtClean="0"/>
              <a:t>23/11/22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696-044F-43ED-BED3-D8886EEECE8B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6136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D17B-9997-495C-B459-581C55CB3470}" type="datetimeFigureOut">
              <a:rPr lang="pt-BR" smtClean="0"/>
              <a:t>23/11/22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696-044F-43ED-BED3-D8886EEECE8B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3112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D17B-9997-495C-B459-581C55CB3470}" type="datetimeFigureOut">
              <a:rPr lang="pt-BR" smtClean="0"/>
              <a:t>23/11/22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696-044F-43ED-BED3-D8886EEECE8B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8185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6220102"/>
            <a:ext cx="14580215" cy="30700453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D17B-9997-495C-B459-581C55CB3470}" type="datetimeFigureOut">
              <a:rPr lang="pt-BR" smtClean="0"/>
              <a:t>23/11/22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696-044F-43ED-BED3-D8886EEECE8B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5878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6220102"/>
            <a:ext cx="14580215" cy="30700453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D17B-9997-495C-B459-581C55CB3470}" type="datetimeFigureOut">
              <a:rPr lang="pt-BR" smtClean="0"/>
              <a:t>23/11/22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696-044F-43ED-BED3-D8886EEECE8B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290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BD17B-9997-495C-B459-581C55CB3470}" type="datetimeFigureOut">
              <a:rPr lang="pt-BR" smtClean="0"/>
              <a:t>23/11/22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9E696-044F-43ED-BED3-D8886EEECE8B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251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3A1B1C7-3611-C2EC-618C-83A0C0FDD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09" y="1476522"/>
            <a:ext cx="20138827" cy="2752001"/>
          </a:xfrm>
        </p:spPr>
        <p:txBody>
          <a:bodyPr vert="horz" lIns="73154" tIns="36577" rIns="73154" bIns="36577" rtlCol="0" anchor="ctr">
            <a:noAutofit/>
          </a:bodyPr>
          <a:lstStyle/>
          <a:p>
            <a:pPr algn="ctr"/>
            <a:r>
              <a:rPr lang="pt-BR" sz="6000" dirty="0">
                <a:solidFill>
                  <a:schemeClr val="bg1"/>
                </a:solidFill>
                <a:latin typeface="Arial"/>
                <a:ea typeface="+mj-lt"/>
                <a:cs typeface="+mj-lt"/>
              </a:rPr>
              <a:t/>
            </a:r>
            <a:br>
              <a:rPr lang="pt-BR" sz="6000" dirty="0">
                <a:solidFill>
                  <a:schemeClr val="bg1"/>
                </a:solidFill>
                <a:latin typeface="Arial"/>
                <a:ea typeface="+mj-lt"/>
                <a:cs typeface="+mj-lt"/>
              </a:rPr>
            </a:br>
            <a:r>
              <a:rPr lang="pt-BR" sz="6000" dirty="0">
                <a:solidFill>
                  <a:schemeClr val="bg1"/>
                </a:solidFill>
                <a:latin typeface="Arial"/>
                <a:ea typeface="+mj-lt"/>
                <a:cs typeface="+mj-lt"/>
              </a:rPr>
              <a:t>SALA DE COOPERAÇÃO SOCIAL COMO INSTRUMENTO DE INOVAÇÃO PARA O ALCANCE DOS OBJETIVOS DE DESENVOLVIMENTO SUSTENTÁVEL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AE59A64B-2153-2752-A9C6-589147359276}"/>
              </a:ext>
            </a:extLst>
          </p:cNvPr>
          <p:cNvSpPr txBox="1"/>
          <p:nvPr/>
        </p:nvSpPr>
        <p:spPr>
          <a:xfrm>
            <a:off x="3672633" y="5853545"/>
            <a:ext cx="20979578" cy="28290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58524" tIns="29262" rIns="58524" bIns="29262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defTabSz="457200">
              <a:defRPr sz="4000">
                <a:latin typeface="Arial"/>
                <a:ea typeface="+mn-lt"/>
                <a:cs typeface="Arial"/>
              </a:defRPr>
            </a:lvl1pPr>
            <a:lvl2pPr marL="457200" defTabSz="457200">
              <a:defRPr sz="1800"/>
            </a:lvl2pPr>
            <a:lvl3pPr marL="914400" defTabSz="457200">
              <a:defRPr sz="1800"/>
            </a:lvl3pPr>
            <a:lvl4pPr marL="1371600" defTabSz="457200">
              <a:defRPr sz="1800"/>
            </a:lvl4pPr>
            <a:lvl5pPr marL="1828800" defTabSz="457200">
              <a:defRPr sz="1800"/>
            </a:lvl5pPr>
            <a:lvl6pPr marL="2286000" defTabSz="457200">
              <a:defRPr sz="1800"/>
            </a:lvl6pPr>
            <a:lvl7pPr marL="2743200" defTabSz="457200">
              <a:defRPr sz="1800"/>
            </a:lvl7pPr>
            <a:lvl8pPr marL="3200400" defTabSz="457200">
              <a:defRPr sz="1800"/>
            </a:lvl8pPr>
            <a:lvl9pPr marL="3657600" defTabSz="457200">
              <a:defRPr sz="1800"/>
            </a:lvl9pPr>
          </a:lstStyle>
          <a:p>
            <a:pPr algn="ctr"/>
            <a:r>
              <a:rPr lang="pt-BR" dirty="0"/>
              <a:t>Wagner Martins</a:t>
            </a:r>
            <a:r>
              <a:rPr lang="pt-BR" baseline="30000" dirty="0"/>
              <a:t>1</a:t>
            </a:r>
            <a:r>
              <a:rPr lang="pt-BR" dirty="0"/>
              <a:t>; Edward Maia</a:t>
            </a:r>
            <a:r>
              <a:rPr lang="pt-BR" baseline="30000" dirty="0"/>
              <a:t>1</a:t>
            </a:r>
            <a:r>
              <a:rPr lang="pt-BR" dirty="0"/>
              <a:t>; Gustavo Sousa</a:t>
            </a:r>
            <a:r>
              <a:rPr lang="pt-BR" baseline="30000" dirty="0"/>
              <a:t>1;</a:t>
            </a:r>
            <a:r>
              <a:rPr lang="pt-BR" dirty="0"/>
              <a:t> Ricardo Neves</a:t>
            </a:r>
            <a:r>
              <a:rPr lang="pt-BR" baseline="30000" dirty="0"/>
              <a:t>1</a:t>
            </a:r>
            <a:r>
              <a:rPr lang="pt-BR" dirty="0"/>
              <a:t>; Henrique Perminio</a:t>
            </a:r>
            <a:r>
              <a:rPr lang="pt-BR" baseline="30000" dirty="0"/>
              <a:t>1</a:t>
            </a:r>
            <a:r>
              <a:rPr lang="pt-BR" dirty="0"/>
              <a:t>; Izabela Barbosa</a:t>
            </a:r>
            <a:r>
              <a:rPr lang="pt-BR" baseline="30000" dirty="0"/>
              <a:t>1</a:t>
            </a:r>
            <a:r>
              <a:rPr lang="pt-BR" dirty="0"/>
              <a:t>; Alessandra Silva</a:t>
            </a:r>
            <a:r>
              <a:rPr lang="pt-BR" baseline="30000" dirty="0"/>
              <a:t>2</a:t>
            </a:r>
            <a:r>
              <a:rPr lang="pt-BR" dirty="0"/>
              <a:t>; Cecília Sampaio</a:t>
            </a:r>
            <a:r>
              <a:rPr lang="pt-BR" baseline="30000" dirty="0"/>
              <a:t>2</a:t>
            </a:r>
            <a:r>
              <a:rPr lang="pt-BR" dirty="0"/>
              <a:t>; Renata Santos</a:t>
            </a:r>
            <a:r>
              <a:rPr lang="pt-BR" baseline="30000" dirty="0"/>
              <a:t>2</a:t>
            </a:r>
            <a:r>
              <a:rPr lang="pt-BR" dirty="0"/>
              <a:t>; Liliana Cabral</a:t>
            </a:r>
            <a:r>
              <a:rPr lang="pt-BR" baseline="30000" dirty="0"/>
              <a:t>1</a:t>
            </a:r>
            <a:r>
              <a:rPr lang="pt-BR" dirty="0"/>
              <a:t>.</a:t>
            </a:r>
            <a:endParaRPr lang="pt-BR" baseline="30000" dirty="0"/>
          </a:p>
          <a:p>
            <a:pPr algn="ctr"/>
            <a:endParaRPr lang="pt-BR" sz="2000" dirty="0"/>
          </a:p>
          <a:p>
            <a:pPr algn="ctr"/>
            <a:r>
              <a:rPr lang="pt-BR" baseline="30000" dirty="0"/>
              <a:t>1</a:t>
            </a:r>
            <a:r>
              <a:rPr lang="pt-BR" dirty="0"/>
              <a:t> CoLaboratório de Ciência, Tecnologia, Inovação e Sociedade (CTIS), Fiocruz, Brasília.</a:t>
            </a:r>
          </a:p>
          <a:p>
            <a:pPr algn="ctr"/>
            <a:r>
              <a:rPr lang="pt-BR" baseline="30000" dirty="0"/>
              <a:t>2</a:t>
            </a:r>
            <a:r>
              <a:rPr lang="pt-BR" dirty="0"/>
              <a:t> Diretoria de Estudos e Políticas Ambientais e Territoriais (DEPAT), IPEDF, Brasília.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CF881DAB-0354-DDBB-5C73-156E6EA5751C}"/>
              </a:ext>
            </a:extLst>
          </p:cNvPr>
          <p:cNvSpPr txBox="1"/>
          <p:nvPr/>
        </p:nvSpPr>
        <p:spPr>
          <a:xfrm>
            <a:off x="8511352" y="-62274170"/>
            <a:ext cx="20979578" cy="83642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3154" tIns="36577" rIns="73154" bIns="36577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5986">
                <a:solidFill>
                  <a:srgbClr val="231F20"/>
                </a:solidFill>
                <a:latin typeface="Arial"/>
              </a:rPr>
              <a:t>Diante das condições de desigualdades sociais no país, a Plataforma de Inteligência Cooperativa para a Atenção Primária em Saúde (PICAPS) criou a Sala de Cooperação Social (SCS), produto inovador social e digital, como espaço de interação da sociedade para contribuir com o alcance dos Objetivos de Desenvolvimento Sustentável (ODS) por meio de um modelo de gestão e governança em ambiente virtual focado na identificação de dados e informações territoriais. </a:t>
            </a:r>
            <a:r>
              <a:rPr lang="pt-BR" sz="5986">
                <a:latin typeface="Arial"/>
                <a:cs typeface="Arial"/>
              </a:rPr>
              <a:t>​</a:t>
            </a:r>
            <a:endParaRPr lang="pt-BR" sz="5986"/>
          </a:p>
        </p:txBody>
      </p:sp>
      <p:sp>
        <p:nvSpPr>
          <p:cNvPr id="17" name="CaixaDeTexto 16">
            <a:extLst>
              <a:ext uri="{FF2B5EF4-FFF2-40B4-BE49-F238E27FC236}">
                <a16:creationId xmlns="" xmlns:a16="http://schemas.microsoft.com/office/drawing/2014/main" id="{B8F3DB02-981D-B7A0-56DF-1A276BF4AA31}"/>
              </a:ext>
            </a:extLst>
          </p:cNvPr>
          <p:cNvSpPr txBox="1"/>
          <p:nvPr/>
        </p:nvSpPr>
        <p:spPr>
          <a:xfrm>
            <a:off x="615536" y="10943333"/>
            <a:ext cx="13204509" cy="78606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3154" tIns="36577" rIns="73154" bIns="36577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just">
              <a:defRPr sz="4800">
                <a:solidFill>
                  <a:srgbClr val="231F20"/>
                </a:solidFill>
                <a:latin typeface="Arial"/>
              </a:defRPr>
            </a:lvl1pPr>
            <a:lvl2pPr marL="457200" defTabSz="457200">
              <a:defRPr sz="1800"/>
            </a:lvl2pPr>
            <a:lvl3pPr marL="914400" defTabSz="457200">
              <a:defRPr sz="1800"/>
            </a:lvl3pPr>
            <a:lvl4pPr marL="1371600" defTabSz="457200">
              <a:defRPr sz="1800"/>
            </a:lvl4pPr>
            <a:lvl5pPr marL="1828800" defTabSz="457200">
              <a:defRPr sz="1800"/>
            </a:lvl5pPr>
            <a:lvl6pPr marL="2286000" defTabSz="457200">
              <a:defRPr sz="1800"/>
            </a:lvl6pPr>
            <a:lvl7pPr marL="2743200" defTabSz="457200">
              <a:defRPr sz="1800"/>
            </a:lvl7pPr>
            <a:lvl8pPr marL="3200400" defTabSz="457200">
              <a:defRPr sz="1800"/>
            </a:lvl8pPr>
            <a:lvl9pPr marL="3657600" defTabSz="457200">
              <a:defRPr sz="1800"/>
            </a:lvl9pPr>
          </a:lstStyle>
          <a:p>
            <a:r>
              <a:rPr lang="pt-BR" sz="4600" dirty="0"/>
              <a:t>Diante do enfrentamento da crise sanitária imposta pela Covid-19, a Plataforma de Inteligência Cooperativa para a Atenção Primária em Saúde (Picaps) desenvolveu a Sala de Cooperação Social (SCS), produto inovador social e digital, pois permite habilitar processos de gestão e governança para a vigilância popular em ambiente virtual, com foco na coleta e uso de dados para disseminação de informações estratégicas que auxiliam no monitoramento territorial por sociedades. 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="" xmlns:a16="http://schemas.microsoft.com/office/drawing/2014/main" id="{F4534C48-F3FD-BC1A-3F89-8DC78F277D99}"/>
              </a:ext>
            </a:extLst>
          </p:cNvPr>
          <p:cNvSpPr txBox="1"/>
          <p:nvPr/>
        </p:nvSpPr>
        <p:spPr>
          <a:xfrm>
            <a:off x="615535" y="19886484"/>
            <a:ext cx="13204509" cy="57369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3154" tIns="36577" rIns="73154" bIns="36577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just">
              <a:defRPr sz="4800">
                <a:solidFill>
                  <a:srgbClr val="231F20"/>
                </a:solidFill>
                <a:latin typeface="Arial"/>
              </a:defRPr>
            </a:lvl1pPr>
          </a:lstStyle>
          <a:p>
            <a:r>
              <a:rPr lang="pt-BR" sz="4600" dirty="0"/>
              <a:t>Tal produto é estruturado como solução tecnológica colaborativa, sendo hospedada na Plataforma Ágora e disponibilizada para regiões locais, oferecendo funcionalidades para interações sociais, assim como visualização de dados, estruturados ou não, relacionados às metas dos ODS da Agenda 2030 e às Determinações Sociais da Saúde nos territórios. 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="" xmlns:a16="http://schemas.microsoft.com/office/drawing/2014/main" id="{3DC8ED2F-16D3-186A-15F0-6E368C0AEF2D}"/>
              </a:ext>
            </a:extLst>
          </p:cNvPr>
          <p:cNvSpPr txBox="1"/>
          <p:nvPr/>
        </p:nvSpPr>
        <p:spPr>
          <a:xfrm>
            <a:off x="14980380" y="10956725"/>
            <a:ext cx="13204508" cy="43211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3154" tIns="36577" rIns="73154" bIns="36577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just">
              <a:defRPr sz="4800">
                <a:solidFill>
                  <a:srgbClr val="231F20"/>
                </a:solidFill>
                <a:latin typeface="Arial"/>
              </a:defRPr>
            </a:lvl1pPr>
          </a:lstStyle>
          <a:p>
            <a:r>
              <a:rPr lang="pt-BR" sz="4600" dirty="0"/>
              <a:t>Para tanto, foi desenvolvida uma SCS como projeto piloto para os territórios de Sol Nascente e Pôr do Sol no Distrito Federal, disponibilizando acesso a informações em painéis e relatórios de áreas temáticas priorizadas de: saúde; saneamento; violência; infraestrutura e domicílios. 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="" xmlns:a16="http://schemas.microsoft.com/office/drawing/2014/main" id="{BDD4C15C-FE80-80CE-2275-58DA1EC45681}"/>
              </a:ext>
            </a:extLst>
          </p:cNvPr>
          <p:cNvSpPr txBox="1"/>
          <p:nvPr/>
        </p:nvSpPr>
        <p:spPr>
          <a:xfrm>
            <a:off x="15136413" y="33734544"/>
            <a:ext cx="5249562" cy="8125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3154" tIns="36577" rIns="73154" bIns="36577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4800" cap="all">
                <a:solidFill>
                  <a:srgbClr val="00B050"/>
                </a:solidFill>
                <a:latin typeface="Arial"/>
              </a:defRPr>
            </a:lvl1pPr>
          </a:lstStyle>
          <a:p>
            <a:r>
              <a:rPr lang="pt-BR" dirty="0"/>
              <a:t>CONCLUSÃO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="" xmlns:a16="http://schemas.microsoft.com/office/drawing/2014/main" id="{BF4074EE-1BB6-1E45-A3A9-679F24B6531C}"/>
              </a:ext>
            </a:extLst>
          </p:cNvPr>
          <p:cNvSpPr txBox="1"/>
          <p:nvPr/>
        </p:nvSpPr>
        <p:spPr>
          <a:xfrm>
            <a:off x="15136413" y="34706448"/>
            <a:ext cx="13204507" cy="50290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3154" tIns="36577" rIns="73154" bIns="36577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just">
              <a:defRPr sz="4800">
                <a:solidFill>
                  <a:srgbClr val="231F20"/>
                </a:solidFill>
                <a:latin typeface="Arial"/>
              </a:defRPr>
            </a:lvl1pPr>
          </a:lstStyle>
          <a:p>
            <a:r>
              <a:rPr lang="pt-BR" sz="4600"/>
              <a:t>Assim, a SCS contribui para o monitoramento de indicadores sociais nos territórios, auxiliando o alcance dos Objetivos de Desenvolvimento Sustentável (ODS), a partir da vigilância popular de base territorial, visando o empoderamento social com foco no desenvolvimento saudável e sustentável.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="" xmlns:a16="http://schemas.microsoft.com/office/drawing/2014/main" id="{BF2F8DFD-D446-B42B-5650-7C2B42B99751}"/>
              </a:ext>
            </a:extLst>
          </p:cNvPr>
          <p:cNvSpPr txBox="1"/>
          <p:nvPr/>
        </p:nvSpPr>
        <p:spPr>
          <a:xfrm>
            <a:off x="15136413" y="39763555"/>
            <a:ext cx="14026021" cy="8125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3154" tIns="36577" rIns="73154" bIns="36577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4800" cap="all">
                <a:solidFill>
                  <a:srgbClr val="00B050"/>
                </a:solidFill>
                <a:latin typeface="Arial"/>
              </a:defRPr>
            </a:lvl1pPr>
          </a:lstStyle>
          <a:p>
            <a:r>
              <a:rPr lang="pt-BR" dirty="0"/>
              <a:t>AGRADECIMENTOS E FINANCIAMENTO 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="" xmlns:a16="http://schemas.microsoft.com/office/drawing/2014/main" id="{43A98618-990C-564E-BF54-53984B509145}"/>
              </a:ext>
            </a:extLst>
          </p:cNvPr>
          <p:cNvSpPr txBox="1"/>
          <p:nvPr/>
        </p:nvSpPr>
        <p:spPr>
          <a:xfrm>
            <a:off x="15136413" y="40604123"/>
            <a:ext cx="12833106" cy="8125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3154" tIns="36577" rIns="73154" bIns="36577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just">
              <a:defRPr sz="4800">
                <a:solidFill>
                  <a:srgbClr val="231F20"/>
                </a:solidFill>
                <a:latin typeface="Arial"/>
              </a:defRPr>
            </a:lvl1pPr>
          </a:lstStyle>
          <a:p>
            <a:r>
              <a:rPr lang="pt-BR" dirty="0"/>
              <a:t>FAP-DF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716F946E-0F30-C0A8-E4DE-9C2B79E54577}"/>
              </a:ext>
            </a:extLst>
          </p:cNvPr>
          <p:cNvSpPr txBox="1"/>
          <p:nvPr/>
        </p:nvSpPr>
        <p:spPr>
          <a:xfrm>
            <a:off x="615536" y="9979152"/>
            <a:ext cx="4362676" cy="8125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3154" tIns="36577" rIns="73154" bIns="36577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4800" cap="all">
                <a:solidFill>
                  <a:srgbClr val="00B050"/>
                </a:solidFill>
                <a:latin typeface="Arial"/>
              </a:defRPr>
            </a:lvl1pPr>
          </a:lstStyle>
          <a:p>
            <a:r>
              <a:rPr lang="pt-BR" dirty="0"/>
              <a:t>INTRODUÇÃO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13626B4C-C71F-C8C4-6F10-2858C0B6696C}"/>
              </a:ext>
            </a:extLst>
          </p:cNvPr>
          <p:cNvSpPr txBox="1"/>
          <p:nvPr/>
        </p:nvSpPr>
        <p:spPr>
          <a:xfrm>
            <a:off x="14980380" y="9979152"/>
            <a:ext cx="4638455" cy="8125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3154" tIns="36577" rIns="73154" bIns="36577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4800" cap="all">
                <a:solidFill>
                  <a:srgbClr val="00B050"/>
                </a:solidFill>
                <a:latin typeface="Arial"/>
              </a:defRPr>
            </a:lvl1pPr>
          </a:lstStyle>
          <a:p>
            <a:r>
              <a:rPr lang="pt-BR" dirty="0"/>
              <a:t>RESULTADOS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C1FED33A-C779-0505-3F24-046E4AD1FBED}"/>
              </a:ext>
            </a:extLst>
          </p:cNvPr>
          <p:cNvSpPr txBox="1"/>
          <p:nvPr/>
        </p:nvSpPr>
        <p:spPr>
          <a:xfrm>
            <a:off x="615535" y="19073952"/>
            <a:ext cx="6114192" cy="8125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3154" tIns="36577" rIns="73154" bIns="36577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>
              <a:defRPr sz="6000" cap="all">
                <a:solidFill>
                  <a:srgbClr val="00B050"/>
                </a:solidFill>
                <a:latin typeface="Arial"/>
              </a:defRPr>
            </a:lvl1pPr>
          </a:lstStyle>
          <a:p>
            <a:r>
              <a:rPr lang="pt-BR" sz="4800" dirty="0"/>
              <a:t>METODOLOGIA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9EE5385A-23F4-8CC4-D1AE-1B9CF105C0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68" y="25893446"/>
            <a:ext cx="13066076" cy="8153819"/>
          </a:xfrm>
          <a:prstGeom prst="rect">
            <a:avLst/>
          </a:prstGeom>
        </p:spPr>
      </p:pic>
      <p:pic>
        <p:nvPicPr>
          <p:cNvPr id="4" name="Imagem 3" descr="Interface gráfica do usuário&#10;&#10;Descrição gerada automaticamente com confiança média">
            <a:extLst>
              <a:ext uri="{FF2B5EF4-FFF2-40B4-BE49-F238E27FC236}">
                <a16:creationId xmlns="" xmlns:a16="http://schemas.microsoft.com/office/drawing/2014/main" id="{8700D623-73D6-B753-5BE3-8F30F28561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7188" y="25916591"/>
            <a:ext cx="12892331" cy="769846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0532" y="15413453"/>
            <a:ext cx="13108987" cy="10025387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xmlns="" id="{C0E4918D-A573-6456-6A38-63030ADDDD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68" y="34253105"/>
            <a:ext cx="13145176" cy="727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424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310cacf-d5b1-4620-b2f8-f620f8255444" xsi:nil="true"/>
    <lcf76f155ced4ddcb4097134ff3c332f xmlns="4d19e1a6-d329-4fa1-986f-e990cf9e261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12ED117F85C0F4E92A5CA333E94DC02" ma:contentTypeVersion="10" ma:contentTypeDescription="Crie um novo documento." ma:contentTypeScope="" ma:versionID="6b6b93fc4e69ce780a04a952b65c73f7">
  <xsd:schema xmlns:xsd="http://www.w3.org/2001/XMLSchema" xmlns:xs="http://www.w3.org/2001/XMLSchema" xmlns:p="http://schemas.microsoft.com/office/2006/metadata/properties" xmlns:ns2="4d19e1a6-d329-4fa1-986f-e990cf9e2614" xmlns:ns3="1310cacf-d5b1-4620-b2f8-f620f8255444" targetNamespace="http://schemas.microsoft.com/office/2006/metadata/properties" ma:root="true" ma:fieldsID="b97e9e79751bedffb24d9c4012e22cde" ns2:_="" ns3:_="">
    <xsd:import namespace="4d19e1a6-d329-4fa1-986f-e990cf9e2614"/>
    <xsd:import namespace="1310cacf-d5b1-4620-b2f8-f620f82554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19e1a6-d329-4fa1-986f-e990cf9e26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Marcações de imagem" ma:readOnly="false" ma:fieldId="{5cf76f15-5ced-4ddc-b409-7134ff3c332f}" ma:taxonomyMulti="true" ma:sspId="143de60c-575b-4c62-9f62-591ff79d3e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10cacf-d5b1-4620-b2f8-f620f8255444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ec9c37a5-cb48-4cff-a1f5-c39d5f6db20d}" ma:internalName="TaxCatchAll" ma:showField="CatchAllData" ma:web="1310cacf-d5b1-4620-b2f8-f620f82554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66E1DC-FDAD-4DC8-8F59-B82295CDAA00}">
  <ds:schemaRefs>
    <ds:schemaRef ds:uri="1310cacf-d5b1-4620-b2f8-f620f8255444"/>
    <ds:schemaRef ds:uri="4d19e1a6-d329-4fa1-986f-e990cf9e2614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8A11A5A-5228-4D0B-AD10-B3CA0F066E0F}">
  <ds:schemaRefs>
    <ds:schemaRef ds:uri="1310cacf-d5b1-4620-b2f8-f620f8255444"/>
    <ds:schemaRef ds:uri="4d19e1a6-d329-4fa1-986f-e990cf9e261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5C21883-F445-472A-A036-CF1C3370B0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</TotalTime>
  <Words>274</Words>
  <Application>Microsoft Macintosh PowerPoint</Application>
  <PresentationFormat>Personalizar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Tema do Office</vt:lpstr>
      <vt:lpstr> SALA DE COOPERAÇÃO SOCIAL COMO INSTRUMENTO DE INOVAÇÃO PARA O ALCANCE DOS OBJETIVOS DE DESENVOLVIMENTO SUSTENTÁVEL</vt:lpstr>
    </vt:vector>
  </TitlesOfParts>
  <Company>Hewlett-Packard Company</Company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Wagner Nagib</dc:creator>
  <cp:lastModifiedBy>Edward Torres Maia</cp:lastModifiedBy>
  <cp:revision>14</cp:revision>
  <dcterms:created xsi:type="dcterms:W3CDTF">2015-04-28T11:18:54Z</dcterms:created>
  <dcterms:modified xsi:type="dcterms:W3CDTF">2022-11-23T21:02:59Z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0x010100E12ED117F85C0F4E92A5CA333E94DC02</vt:lpwstr>
  </property>
  <property fmtid="{D5CDD505-2E9C-101B-9397-08002B2CF9AE}" pid="3" name="MediaServiceImageTags">
    <vt:lpwstr/>
  </property>
</Properties>
</file>