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B6E3A-B83B-49A0-B526-A9C9FE9DCAED}" v="4" dt="2022-11-14T13:23:14.134"/>
    <p1510:client id="{443BC9FF-31E3-CAC5-2AE1-C85038F51664}" v="1" dt="2022-11-14T20:21:45.884"/>
    <p1510:client id="{56605D19-8E6F-356C-491A-22B1530916CF}" v="176" dt="2022-11-14T15:58:13.320"/>
    <p1510:client id="{92E52031-828F-CF1E-3FD0-9891AFF4C0D2}" v="803" dt="2022-11-14T15:04:45.633"/>
    <p1510:client id="{B6B8FF93-2803-A06D-05FF-D98329EF600B}" v="35" dt="2022-11-14T16:13:13.661"/>
    <p1510:client id="{F38C1185-C94B-8692-73A2-B4913E954E58}" v="3" dt="2022-11-14T21:14:17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30" d="100"/>
          <a:sy n="30" d="100"/>
        </p:scale>
        <p:origin x="44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5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4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04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64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89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98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28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72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05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A1B1C7-3611-C2EC-618C-83A0C0FD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910" y="1468416"/>
            <a:ext cx="19068801" cy="2752001"/>
          </a:xfrm>
        </p:spPr>
        <p:txBody>
          <a:bodyPr vert="horz" lIns="73154" tIns="36577" rIns="73154" bIns="36577" rtlCol="0" anchor="ctr">
            <a:no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RADAR DE TERRITÓRIOS DF: </a:t>
            </a:r>
            <a:b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</a:br>
            <a: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A INOVAÇÃO SOCIAL NO ENFRENTAMENTO À COVID-19 E SUAS CONSEQUÊNCIAS EM TERRITÓRIOS DO DISTRITO FEDERAL</a:t>
            </a:r>
            <a:endParaRPr lang="pt-BR" sz="6000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AE59A64B-2153-2752-A9C6-589147359276}"/>
              </a:ext>
            </a:extLst>
          </p:cNvPr>
          <p:cNvSpPr txBox="1"/>
          <p:nvPr/>
        </p:nvSpPr>
        <p:spPr>
          <a:xfrm>
            <a:off x="4060394" y="5769659"/>
            <a:ext cx="20518806" cy="2946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dirty="0">
                <a:latin typeface="Arial"/>
                <a:ea typeface="+mn-lt"/>
                <a:cs typeface="Arial"/>
              </a:rPr>
              <a:t>Wagner Martins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 Sheila Lima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 Isabel Miranda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 Fabrício Silva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 Letícia Jesus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 </a:t>
            </a:r>
            <a:endParaRPr lang="pt-BR" sz="4000" dirty="0" smtClean="0">
              <a:latin typeface="Arial"/>
              <a:ea typeface="+mn-lt"/>
              <a:cs typeface="Arial"/>
            </a:endParaRPr>
          </a:p>
          <a:p>
            <a:pPr algn="ctr"/>
            <a:r>
              <a:rPr lang="pt-BR" sz="4000" dirty="0" smtClean="0">
                <a:latin typeface="Arial"/>
                <a:ea typeface="+mn-lt"/>
                <a:cs typeface="Arial"/>
              </a:rPr>
              <a:t>Izabela </a:t>
            </a:r>
            <a:r>
              <a:rPr lang="pt-BR" sz="4000" dirty="0">
                <a:latin typeface="Arial"/>
                <a:ea typeface="+mn-lt"/>
                <a:cs typeface="Arial"/>
              </a:rPr>
              <a:t>Barbosa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 Ian Araújo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; Edward </a:t>
            </a:r>
            <a:r>
              <a:rPr lang="pt-BR" sz="4000" dirty="0">
                <a:solidFill>
                  <a:srgbClr val="37393B"/>
                </a:solidFill>
                <a:latin typeface="Arial"/>
                <a:ea typeface="+mn-lt"/>
                <a:cs typeface="Arial"/>
              </a:rPr>
              <a:t>Maia</a:t>
            </a:r>
            <a:r>
              <a:rPr lang="pt-BR" sz="4000" baseline="30000" dirty="0">
                <a:latin typeface="Arial"/>
                <a:ea typeface="+mn-lt"/>
                <a:cs typeface="Arial"/>
              </a:rPr>
              <a:t>1</a:t>
            </a:r>
            <a:r>
              <a:rPr lang="pt-BR" sz="4000" dirty="0">
                <a:latin typeface="Arial"/>
                <a:ea typeface="+mn-lt"/>
                <a:cs typeface="Arial"/>
              </a:rPr>
              <a:t> </a:t>
            </a:r>
            <a:endParaRPr lang="pt-BR" sz="4000" dirty="0">
              <a:latin typeface="Arial"/>
              <a:cs typeface="Arial"/>
            </a:endParaRPr>
          </a:p>
          <a:p>
            <a:pPr algn="ctr"/>
            <a:endParaRPr lang="pt-BR" sz="4000" baseline="30000" dirty="0">
              <a:latin typeface="Arial"/>
              <a:ea typeface="+mn-lt"/>
              <a:cs typeface="+mn-lt"/>
            </a:endParaRPr>
          </a:p>
          <a:p>
            <a:pPr algn="ctr"/>
            <a:r>
              <a:rPr lang="pt-BR" sz="4000" baseline="30000" dirty="0">
                <a:latin typeface="Arial"/>
                <a:ea typeface="+mn-lt"/>
                <a:cs typeface="+mn-lt"/>
              </a:rPr>
              <a:t>1</a:t>
            </a:r>
            <a:r>
              <a:rPr lang="pt-BR" sz="4000" dirty="0">
                <a:latin typeface="Arial"/>
                <a:ea typeface="+mn-lt"/>
                <a:cs typeface="+mn-lt"/>
              </a:rPr>
              <a:t> </a:t>
            </a:r>
            <a:r>
              <a:rPr lang="pt-BR" sz="4000" dirty="0">
                <a:solidFill>
                  <a:srgbClr val="231F20"/>
                </a:solidFill>
                <a:latin typeface="Arial"/>
                <a:ea typeface="+mn-lt"/>
                <a:cs typeface="Arial"/>
              </a:rPr>
              <a:t>CoLaboratório de Ciência, Tecnologia, Inovação e Sociedade (CTIS), </a:t>
            </a:r>
            <a:endParaRPr lang="pt-BR" sz="4000" dirty="0" smtClean="0">
              <a:solidFill>
                <a:srgbClr val="231F20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pt-BR" sz="4000" dirty="0" smtClean="0">
                <a:solidFill>
                  <a:srgbClr val="231F20"/>
                </a:solidFill>
                <a:latin typeface="Arial"/>
                <a:ea typeface="+mn-lt"/>
                <a:cs typeface="Arial"/>
              </a:rPr>
              <a:t>Fundação </a:t>
            </a:r>
            <a:r>
              <a:rPr lang="pt-BR" sz="4000" dirty="0">
                <a:solidFill>
                  <a:srgbClr val="231F20"/>
                </a:solidFill>
                <a:latin typeface="Arial"/>
                <a:ea typeface="+mn-lt"/>
                <a:cs typeface="Arial"/>
              </a:rPr>
              <a:t>Oswaldo Cruz, Brasília.</a:t>
            </a:r>
            <a:endParaRPr lang="pt-BR" sz="4000" dirty="0">
              <a:ea typeface="+mn-lt"/>
              <a:cs typeface="+mn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5F5542BB-F274-075E-00DB-D9A5DF210A98}"/>
              </a:ext>
            </a:extLst>
          </p:cNvPr>
          <p:cNvSpPr txBox="1"/>
          <p:nvPr/>
        </p:nvSpPr>
        <p:spPr>
          <a:xfrm>
            <a:off x="719182" y="10382358"/>
            <a:ext cx="5453225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 cap="all" dirty="0">
                <a:solidFill>
                  <a:srgbClr val="00B050"/>
                </a:solidFill>
                <a:latin typeface="Arial"/>
              </a:rPr>
              <a:t>INTRODUÇÃO </a:t>
            </a:r>
            <a:endParaRPr lang="pt-BR" sz="4800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F881DAB-0354-DDBB-5C73-156E6EA5751C}"/>
              </a:ext>
            </a:extLst>
          </p:cNvPr>
          <p:cNvSpPr txBox="1"/>
          <p:nvPr/>
        </p:nvSpPr>
        <p:spPr>
          <a:xfrm>
            <a:off x="8511352" y="-62274170"/>
            <a:ext cx="20979578" cy="8364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5986">
                <a:solidFill>
                  <a:srgbClr val="231F20"/>
                </a:solidFill>
                <a:latin typeface="Arial"/>
              </a:rPr>
              <a:t>Diante das condições de desigualdades sociais no país, a Plataforma de Inteligência Cooperativa para a Atenção Primária em Saúde (PICAPS) criou a Sala de Cooperação Social (SCS), produto inovador social e digital, como espaço de interação da sociedade para contribuir com o alcance dos Objetivos de Desenvolvimento Sustentável (ODS) por meio de um modelo de gestão e governança em ambiente virtual focado na identificação de dados e informações territoriais. </a:t>
            </a:r>
            <a:r>
              <a:rPr lang="pt-BR" sz="5986">
                <a:latin typeface="Arial"/>
                <a:cs typeface="Arial"/>
              </a:rPr>
              <a:t>​</a:t>
            </a:r>
            <a:endParaRPr lang="pt-BR" sz="5986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B8F3DB02-981D-B7A0-56DF-1A276BF4AA31}"/>
              </a:ext>
            </a:extLst>
          </p:cNvPr>
          <p:cNvSpPr txBox="1"/>
          <p:nvPr/>
        </p:nvSpPr>
        <p:spPr>
          <a:xfrm>
            <a:off x="672813" y="12135990"/>
            <a:ext cx="13027140" cy="6721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solidFill>
                  <a:srgbClr val="231F20"/>
                </a:solidFill>
                <a:latin typeface="Arial"/>
              </a:rPr>
              <a:t>O Radar de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Territórios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DF pertence à Plataforma de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Inteligência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Cooperativa com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Atenção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Primária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à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Saúde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(Picaps) e atua em processos de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inovação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social relacionados à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vigilância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popular em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saúde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de base territorial para fortalecimento da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governança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e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gestão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de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territórios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, orientando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ações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de redes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sociotécnicas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, </a:t>
            </a:r>
            <a:r>
              <a:rPr lang="pt-BR" sz="4800" dirty="0" err="1">
                <a:solidFill>
                  <a:srgbClr val="231F20"/>
                </a:solidFill>
                <a:latin typeface="Arial"/>
              </a:rPr>
              <a:t>espaços</a:t>
            </a:r>
            <a:r>
              <a:rPr lang="pt-BR" sz="4800" dirty="0">
                <a:solidFill>
                  <a:srgbClr val="231F20"/>
                </a:solidFill>
                <a:latin typeface="Arial"/>
              </a:rPr>
              <a:t> organizados da sociedade e Estado.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F4534C48-F3FD-BC1A-3F89-8DC78F277D99}"/>
              </a:ext>
            </a:extLst>
          </p:cNvPr>
          <p:cNvSpPr txBox="1"/>
          <p:nvPr/>
        </p:nvSpPr>
        <p:spPr>
          <a:xfrm>
            <a:off x="719182" y="25285313"/>
            <a:ext cx="12980771" cy="9676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latin typeface="Arial" charset="0"/>
                <a:ea typeface="Arial" charset="0"/>
                <a:cs typeface="Arial" charset="0"/>
              </a:rPr>
              <a:t>Destarte, durante a pandemia, equipes da Picaps visitaram presencialmente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territórios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do Distrito Federal (DF) para identificar redes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sociotécnicas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existentes por meio de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aproximação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e conversas diretas com representantes sociais locais. A partir disso, foi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possível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avançar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para estabelecimento de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diálogos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em demais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territórios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mobilização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de atores e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ativação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de novas redes. Tais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ações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permitiram mapear redes para o enfrentamento à Covid-19, posteriormente </a:t>
            </a:r>
            <a:r>
              <a:rPr lang="pt-BR" sz="4800" dirty="0" err="1">
                <a:latin typeface="Arial" charset="0"/>
                <a:ea typeface="Arial" charset="0"/>
                <a:cs typeface="Arial" charset="0"/>
              </a:rPr>
              <a:t>georreferenciadas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pt-BR" sz="4800" i="1" dirty="0">
                <a:latin typeface="Arial" charset="0"/>
                <a:ea typeface="Arial" charset="0"/>
                <a:cs typeface="Arial" charset="0"/>
              </a:rPr>
              <a:t>Google Maps</a:t>
            </a:r>
            <a:r>
              <a:rPr lang="pt-BR" sz="480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just"/>
            <a:endParaRPr lang="pt-BR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71C1F30E-2520-EBE8-1059-16FB6E2E6B4F}"/>
              </a:ext>
            </a:extLst>
          </p:cNvPr>
          <p:cNvSpPr txBox="1"/>
          <p:nvPr/>
        </p:nvSpPr>
        <p:spPr>
          <a:xfrm>
            <a:off x="672813" y="24298609"/>
            <a:ext cx="6114192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defRPr sz="60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sz="4800" dirty="0"/>
              <a:t>METODOLOGIA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BDD4C15C-FE80-80CE-2275-58DA1EC45681}"/>
              </a:ext>
            </a:extLst>
          </p:cNvPr>
          <p:cNvSpPr txBox="1"/>
          <p:nvPr/>
        </p:nvSpPr>
        <p:spPr>
          <a:xfrm>
            <a:off x="14922897" y="32494785"/>
            <a:ext cx="5249562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defRPr sz="60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sz="4800" dirty="0"/>
              <a:t>CONCLUSÃO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BF4074EE-1BB6-1E45-A3A9-679F24B6531C}"/>
              </a:ext>
            </a:extLst>
          </p:cNvPr>
          <p:cNvSpPr txBox="1"/>
          <p:nvPr/>
        </p:nvSpPr>
        <p:spPr>
          <a:xfrm>
            <a:off x="14922897" y="33687057"/>
            <a:ext cx="13131097" cy="4505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</a:lstStyle>
          <a:p>
            <a:r>
              <a:rPr lang="pt-BR" dirty="0"/>
              <a:t>Assim, tal produto pode contribuir para que o governo tenha </a:t>
            </a:r>
            <a:r>
              <a:rPr lang="pt-BR" dirty="0" err="1"/>
              <a:t>inserções</a:t>
            </a:r>
            <a:r>
              <a:rPr lang="pt-BR" dirty="0"/>
              <a:t> territoriais de forma mais assertiva em </a:t>
            </a:r>
            <a:r>
              <a:rPr lang="pt-BR" dirty="0" err="1"/>
              <a:t>situação</a:t>
            </a:r>
            <a:r>
              <a:rPr lang="pt-BR" dirty="0"/>
              <a:t> de enfretamento de crises emergenciais, a partir de </a:t>
            </a:r>
            <a:r>
              <a:rPr lang="pt-BR" dirty="0" err="1"/>
              <a:t>diálogos</a:t>
            </a:r>
            <a:r>
              <a:rPr lang="pt-BR" dirty="0"/>
              <a:t> imediatos com pontos de contato de redes </a:t>
            </a:r>
            <a:r>
              <a:rPr lang="pt-BR" dirty="0" err="1"/>
              <a:t>sociotécnicas</a:t>
            </a:r>
            <a:r>
              <a:rPr lang="pt-BR" dirty="0"/>
              <a:t> </a:t>
            </a:r>
            <a:r>
              <a:rPr lang="pt-BR" dirty="0" err="1"/>
              <a:t>ja</a:t>
            </a:r>
            <a:r>
              <a:rPr lang="pt-BR" dirty="0"/>
              <a:t>́ mapeadas. 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F0252B8C-E645-9EFD-AA44-3645F950681C}"/>
              </a:ext>
            </a:extLst>
          </p:cNvPr>
          <p:cNvSpPr txBox="1"/>
          <p:nvPr/>
        </p:nvSpPr>
        <p:spPr>
          <a:xfrm>
            <a:off x="14922897" y="11583243"/>
            <a:ext cx="12975547" cy="59831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</a:lstStyle>
          <a:p>
            <a:r>
              <a:rPr lang="pt-BR" dirty="0"/>
              <a:t>Até o presente momento, 17 redes </a:t>
            </a:r>
            <a:r>
              <a:rPr lang="pt-BR" dirty="0" smtClean="0"/>
              <a:t>sociotécnicas </a:t>
            </a:r>
            <a:r>
              <a:rPr lang="pt-BR" dirty="0"/>
              <a:t>foram mobilizadas e ativadas no DF, contribuindo para estimular maior </a:t>
            </a:r>
            <a:r>
              <a:rPr lang="pt-BR" dirty="0" smtClean="0"/>
              <a:t>compreensão </a:t>
            </a:r>
            <a:r>
              <a:rPr lang="pt-BR" dirty="0"/>
              <a:t>das realidades locais, refletindo a </a:t>
            </a:r>
            <a:r>
              <a:rPr lang="pt-BR" dirty="0" err="1"/>
              <a:t>lógica</a:t>
            </a:r>
            <a:r>
              <a:rPr lang="pt-BR" dirty="0"/>
              <a:t> cooperativa para monitoramento popular de indicadores sociais locais, a partir de </a:t>
            </a:r>
            <a:r>
              <a:rPr lang="pt-BR" dirty="0" err="1"/>
              <a:t>discussões</a:t>
            </a:r>
            <a:r>
              <a:rPr lang="pt-BR" dirty="0"/>
              <a:t> sobre </a:t>
            </a:r>
            <a:r>
              <a:rPr lang="pt-BR" dirty="0" err="1"/>
              <a:t>políticas</a:t>
            </a:r>
            <a:r>
              <a:rPr lang="pt-BR" dirty="0"/>
              <a:t> </a:t>
            </a:r>
            <a:r>
              <a:rPr lang="pt-BR" dirty="0" err="1"/>
              <a:t>públicas</a:t>
            </a:r>
            <a:r>
              <a:rPr lang="pt-BR" dirty="0"/>
              <a:t> nos </a:t>
            </a:r>
            <a:r>
              <a:rPr lang="pt-BR" dirty="0" err="1"/>
              <a:t>territórios</a:t>
            </a:r>
            <a:r>
              <a:rPr lang="pt-BR" dirty="0"/>
              <a:t>. 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787E341B-F700-F4F2-3066-FA6384C0FF4F}"/>
              </a:ext>
            </a:extLst>
          </p:cNvPr>
          <p:cNvSpPr txBox="1"/>
          <p:nvPr/>
        </p:nvSpPr>
        <p:spPr>
          <a:xfrm>
            <a:off x="14902915" y="10411639"/>
            <a:ext cx="4951332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solidFill>
                  <a:srgbClr val="00B050"/>
                </a:solidFill>
                <a:latin typeface="Arial"/>
                <a:cs typeface="Arial"/>
              </a:rPr>
              <a:t>RESULTADOS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="" xmlns:a16="http://schemas.microsoft.com/office/drawing/2014/main" id="{BF2F8DFD-D446-B42B-5650-7C2B42B99751}"/>
              </a:ext>
            </a:extLst>
          </p:cNvPr>
          <p:cNvSpPr txBox="1"/>
          <p:nvPr/>
        </p:nvSpPr>
        <p:spPr>
          <a:xfrm>
            <a:off x="14902915" y="38978914"/>
            <a:ext cx="34560762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defRPr sz="60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sz="4800" dirty="0"/>
              <a:t>AGRADECIMENTOS E FINANCIAMENTO 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="" xmlns:a16="http://schemas.microsoft.com/office/drawing/2014/main" id="{43A98618-990C-564E-BF54-53984B509145}"/>
              </a:ext>
            </a:extLst>
          </p:cNvPr>
          <p:cNvSpPr txBox="1"/>
          <p:nvPr/>
        </p:nvSpPr>
        <p:spPr>
          <a:xfrm>
            <a:off x="14902915" y="40150518"/>
            <a:ext cx="9144900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800" dirty="0">
                <a:solidFill>
                  <a:srgbClr val="231F20"/>
                </a:solidFill>
                <a:latin typeface="Arial"/>
              </a:rPr>
              <a:t>FAP-DF</a:t>
            </a:r>
          </a:p>
        </p:txBody>
      </p:sp>
      <p:pic>
        <p:nvPicPr>
          <p:cNvPr id="3" name="Imagem 3">
            <a:extLst>
              <a:ext uri="{FF2B5EF4-FFF2-40B4-BE49-F238E27FC236}">
                <a16:creationId xmlns="" xmlns:a16="http://schemas.microsoft.com/office/drawing/2014/main" id="{8CD28EDA-4012-2415-22F9-A05DFD808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3" t="35810" r="1183" b="33906"/>
          <a:stretch/>
        </p:blipFill>
        <p:spPr>
          <a:xfrm>
            <a:off x="14845122" y="24925943"/>
            <a:ext cx="13131097" cy="7050748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BA282074-A676-6665-38E9-6D2902B55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1" t="41478" r="-1172" b="45720"/>
          <a:stretch/>
        </p:blipFill>
        <p:spPr>
          <a:xfrm>
            <a:off x="719182" y="19126093"/>
            <a:ext cx="13021837" cy="4561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07E2597-B149-39A5-2E91-402109E97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13" y="34440332"/>
            <a:ext cx="13027140" cy="65227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25600" t="16040" r="3485" b="9447"/>
          <a:stretch/>
        </p:blipFill>
        <p:spPr>
          <a:xfrm>
            <a:off x="14902915" y="17922190"/>
            <a:ext cx="13035570" cy="66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42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2ED117F85C0F4E92A5CA333E94DC02" ma:contentTypeVersion="10" ma:contentTypeDescription="Crie um novo documento." ma:contentTypeScope="" ma:versionID="6b6b93fc4e69ce780a04a952b65c73f7">
  <xsd:schema xmlns:xsd="http://www.w3.org/2001/XMLSchema" xmlns:xs="http://www.w3.org/2001/XMLSchema" xmlns:p="http://schemas.microsoft.com/office/2006/metadata/properties" xmlns:ns2="4d19e1a6-d329-4fa1-986f-e990cf9e2614" xmlns:ns3="1310cacf-d5b1-4620-b2f8-f620f8255444" targetNamespace="http://schemas.microsoft.com/office/2006/metadata/properties" ma:root="true" ma:fieldsID="b97e9e79751bedffb24d9c4012e22cde" ns2:_="" ns3:_="">
    <xsd:import namespace="4d19e1a6-d329-4fa1-986f-e990cf9e2614"/>
    <xsd:import namespace="1310cacf-d5b1-4620-b2f8-f620f8255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9e1a6-d329-4fa1-986f-e990cf9e2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cacf-d5b1-4620-b2f8-f620f825544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c9c37a5-cb48-4cff-a1f5-c39d5f6db20d}" ma:internalName="TaxCatchAll" ma:showField="CatchAllData" ma:web="1310cacf-d5b1-4620-b2f8-f620f8255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10cacf-d5b1-4620-b2f8-f620f8255444" xsi:nil="true"/>
    <lcf76f155ced4ddcb4097134ff3c332f xmlns="4d19e1a6-d329-4fa1-986f-e990cf9e26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C5BD1F-9432-4D5B-83D7-6A474CA79A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E7F2FF-7325-49A2-B6A7-69FAF13A9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9e1a6-d329-4fa1-986f-e990cf9e2614"/>
    <ds:schemaRef ds:uri="1310cacf-d5b1-4620-b2f8-f620f8255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769D98-968A-4D4D-9645-94AE5D67EEAB}">
  <ds:schemaRefs>
    <ds:schemaRef ds:uri="http://schemas.microsoft.com/office/2006/metadata/properties"/>
    <ds:schemaRef ds:uri="http://schemas.microsoft.com/office/infopath/2007/PartnerControls"/>
    <ds:schemaRef ds:uri="1310cacf-d5b1-4620-b2f8-f620f8255444"/>
    <ds:schemaRef ds:uri="4d19e1a6-d329-4fa1-986f-e990cf9e26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293</Words>
  <Application>Microsoft Macintosh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RADAR DE TERRITÓRIOS DF:  A INOVAÇÃO SOCIAL NO ENFRENTAMENTO À COVID-19 E SUAS CONSEQUÊNCIAS EM TERRITÓRIOS DO DISTRITO FEDERAL</vt:lpstr>
    </vt:vector>
  </TitlesOfParts>
  <Company>Hewlett-Packard Company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</dc:creator>
  <cp:lastModifiedBy>Edward Torres Maia</cp:lastModifiedBy>
  <cp:revision>452</cp:revision>
  <dcterms:created xsi:type="dcterms:W3CDTF">2015-04-28T11:18:54Z</dcterms:created>
  <dcterms:modified xsi:type="dcterms:W3CDTF">2022-11-23T20:18:59Z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0x010100E12ED117F85C0F4E92A5CA333E94DC02</vt:lpwstr>
  </property>
  <property fmtid="{D5CDD505-2E9C-101B-9397-08002B2CF9AE}" pid="3" name="MediaServiceImageTags">
    <vt:lpwstr/>
  </property>
</Properties>
</file>