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7" r:id="rId5"/>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B39BC-DD3F-C5E3-7B90-AE1754FB22CF}" v="8" dt="2022-11-18T15:50:50.378"/>
    <p1510:client id="{35BB6E3A-B83B-49A0-B526-A9C9FE9DCAED}" v="4" dt="2022-11-14T13:23:14.134"/>
    <p1510:client id="{3BA8011B-CB32-7DFB-EB5C-0B9089D55970}" v="174" dt="2022-11-14T20:34:11.343"/>
    <p1510:client id="{92E52031-828F-CF1E-3FD0-9891AFF4C0D2}" v="803" dt="2022-11-14T15:04:45.633"/>
    <p1510:client id="{D531F3B8-8D1E-C0D0-7D95-DB86E1A6557C}" v="27" dt="2022-11-14T16:17:03.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9"/>
  </p:normalViewPr>
  <p:slideViewPr>
    <p:cSldViewPr snapToGrid="0">
      <p:cViewPr>
        <p:scale>
          <a:sx n="30" d="100"/>
          <a:sy n="30" d="100"/>
        </p:scale>
        <p:origin x="16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microsoft.com/office/2015/10/relationships/revisionInfo" Target="revisionInfo.xml"/><Relationship Id="rId12" Type="http://schemas.microsoft.com/office/2016/11/relationships/changesInfo" Target="changesInfos/changesInfo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Torres Maia" userId="S::edward.maia@fiocruz.br::8a426a99-a347-4d09-b493-231ca6921592" providerId="AD" clId="Web-{28CB39BC-DD3F-C5E3-7B90-AE1754FB22CF}"/>
    <pc:docChg chg="modSld">
      <pc:chgData name="Edward Torres Maia" userId="S::edward.maia@fiocruz.br::8a426a99-a347-4d09-b493-231ca6921592" providerId="AD" clId="Web-{28CB39BC-DD3F-C5E3-7B90-AE1754FB22CF}" dt="2022-11-18T15:50:50.378" v="3" actId="20577"/>
      <pc:docMkLst>
        <pc:docMk/>
      </pc:docMkLst>
      <pc:sldChg chg="modSp">
        <pc:chgData name="Edward Torres Maia" userId="S::edward.maia@fiocruz.br::8a426a99-a347-4d09-b493-231ca6921592" providerId="AD" clId="Web-{28CB39BC-DD3F-C5E3-7B90-AE1754FB22CF}" dt="2022-11-18T15:50:50.378" v="3" actId="20577"/>
        <pc:sldMkLst>
          <pc:docMk/>
          <pc:sldMk cId="3208842435" sldId="257"/>
        </pc:sldMkLst>
        <pc:spChg chg="mod">
          <ac:chgData name="Edward Torres Maia" userId="S::edward.maia@fiocruz.br::8a426a99-a347-4d09-b493-231ca6921592" providerId="AD" clId="Web-{28CB39BC-DD3F-C5E3-7B90-AE1754FB22CF}" dt="2022-11-18T15:50:50.378" v="3" actId="20577"/>
          <ac:spMkLst>
            <pc:docMk/>
            <pc:sldMk cId="3208842435" sldId="257"/>
            <ac:spMk id="13" creationId="{AE59A64B-2153-2752-A9C6-58914735927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D1BCA-343F-AF4F-97CB-43BFDD1B678F}" type="datetimeFigureOut">
              <a:rPr lang="pt-BR" smtClean="0"/>
              <a:t>23/11/22</a:t>
            </a:fld>
            <a:endParaRPr lang="pt-BR"/>
          </a:p>
        </p:txBody>
      </p:sp>
      <p:sp>
        <p:nvSpPr>
          <p:cNvPr id="4" name="Espaço Reservado para Imagem de Slide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os estilos de texto mestres</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1F4735-B36C-7949-B7F3-6F7DA64990EA}" type="slidenum">
              <a:rPr lang="pt-BR" smtClean="0"/>
              <a:t>‹n.º›</a:t>
            </a:fld>
            <a:endParaRPr lang="pt-BR"/>
          </a:p>
        </p:txBody>
      </p:sp>
    </p:spTree>
    <p:extLst>
      <p:ext uri="{BB962C8B-B14F-4D97-AF65-F5344CB8AC3E}">
        <p14:creationId xmlns:p14="http://schemas.microsoft.com/office/powerpoint/2010/main" val="165999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pt-BR"/>
              <a:t>Clique para editar o título Mestre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0BD17B-9997-495C-B459-581C55CB3470}" type="datetimeFigureOut">
              <a:rPr lang="pt-BR" smtClean="0"/>
              <a:t>23/11/22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169328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0BD17B-9997-495C-B459-581C55CB3470}" type="datetimeFigureOut">
              <a:rPr lang="pt-BR" smtClean="0"/>
              <a:t>23/11/22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309455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0BD17B-9997-495C-B459-581C55CB3470}" type="datetimeFigureOut">
              <a:rPr lang="pt-BR" smtClean="0"/>
              <a:t>23/11/22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420437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0BD17B-9997-495C-B459-581C55CB3470}" type="datetimeFigureOut">
              <a:rPr lang="pt-BR" smtClean="0"/>
              <a:t>23/11/22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33777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pt-BR"/>
              <a:t>Clique para editar o título Mestre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E10BD17B-9997-495C-B459-581C55CB3470}" type="datetimeFigureOut">
              <a:rPr lang="pt-BR" smtClean="0"/>
              <a:t>23/11/22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412046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0BD17B-9997-495C-B459-581C55CB3470}" type="datetimeFigureOut">
              <a:rPr lang="pt-BR" smtClean="0"/>
              <a:t>23/11/22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171829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4" name="Content Placeholder 3"/>
          <p:cNvSpPr>
            <a:spLocks noGrp="1"/>
          </p:cNvSpPr>
          <p:nvPr>
            <p:ph sz="half" idx="2"/>
          </p:nvPr>
        </p:nvSpPr>
        <p:spPr>
          <a:xfrm>
            <a:off x="1983784" y="15780233"/>
            <a:ext cx="12183928"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pt-BR"/>
              <a:t>Clique para editar os estilos de texto Mestres</a:t>
            </a:r>
          </a:p>
        </p:txBody>
      </p:sp>
      <p:sp>
        <p:nvSpPr>
          <p:cNvPr id="6" name="Content Placeholder 5"/>
          <p:cNvSpPr>
            <a:spLocks noGrp="1"/>
          </p:cNvSpPr>
          <p:nvPr>
            <p:ph sz="quarter" idx="4"/>
          </p:nvPr>
        </p:nvSpPr>
        <p:spPr>
          <a:xfrm>
            <a:off x="14580217" y="15780233"/>
            <a:ext cx="12243932" cy="2321034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0BD17B-9997-495C-B459-581C55CB3470}" type="datetimeFigureOut">
              <a:rPr lang="pt-BR" smtClean="0"/>
              <a:t>23/11/22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142613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0BD17B-9997-495C-B459-581C55CB3470}" type="datetimeFigureOut">
              <a:rPr lang="pt-BR" smtClean="0"/>
              <a:t>23/11/22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212311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BD17B-9997-495C-B459-581C55CB3470}" type="datetimeFigureOut">
              <a:rPr lang="pt-BR" smtClean="0"/>
              <a:t>23/11/22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365818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10BD17B-9997-495C-B459-581C55CB3470}" type="datetimeFigureOut">
              <a:rPr lang="pt-BR" smtClean="0"/>
              <a:t>23/11/22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242587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10BD17B-9997-495C-B459-581C55CB3470}" type="datetimeFigureOut">
              <a:rPr lang="pt-BR" smtClean="0"/>
              <a:t>23/11/22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8E69E696-044F-43ED-BED3-D8886EEECE8B}" type="slidenum">
              <a:rPr lang="pt-BR" smtClean="0"/>
              <a:t>‹n.º›</a:t>
            </a:fld>
            <a:endParaRPr lang="pt-BR"/>
          </a:p>
        </p:txBody>
      </p:sp>
    </p:spTree>
    <p:extLst>
      <p:ext uri="{BB962C8B-B14F-4D97-AF65-F5344CB8AC3E}">
        <p14:creationId xmlns:p14="http://schemas.microsoft.com/office/powerpoint/2010/main" val="2022905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E10BD17B-9997-495C-B459-581C55CB3470}" type="datetimeFigureOut">
              <a:rPr lang="pt-BR" smtClean="0"/>
              <a:t>23/11/22</a:t>
            </a:fld>
            <a:endParaRPr lang="pt-BR"/>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8E69E696-044F-43ED-BED3-D8886EEECE8B}" type="slidenum">
              <a:rPr lang="pt-BR" smtClean="0"/>
              <a:t>‹n.º›</a:t>
            </a:fld>
            <a:endParaRPr lang="pt-BR"/>
          </a:p>
        </p:txBody>
      </p:sp>
    </p:spTree>
    <p:extLst>
      <p:ext uri="{BB962C8B-B14F-4D97-AF65-F5344CB8AC3E}">
        <p14:creationId xmlns:p14="http://schemas.microsoft.com/office/powerpoint/2010/main" val="712511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tiff"/><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7" name="Título 1">
            <a:extLst>
              <a:ext uri="{FF2B5EF4-FFF2-40B4-BE49-F238E27FC236}">
                <a16:creationId xmlns:a16="http://schemas.microsoft.com/office/drawing/2014/main" xmlns="" id="{73A1B1C7-3611-C2EC-618C-83A0C0FDDE6E}"/>
              </a:ext>
            </a:extLst>
          </p:cNvPr>
          <p:cNvSpPr>
            <a:spLocks noGrp="1"/>
          </p:cNvSpPr>
          <p:nvPr>
            <p:ph type="title"/>
          </p:nvPr>
        </p:nvSpPr>
        <p:spPr>
          <a:xfrm>
            <a:off x="4042612" y="1445040"/>
            <a:ext cx="18336125" cy="2851492"/>
          </a:xfrm>
        </p:spPr>
        <p:txBody>
          <a:bodyPr vert="horz" lIns="73154" tIns="36577" rIns="73154" bIns="36577" rtlCol="0" anchor="ctr">
            <a:noAutofit/>
          </a:bodyPr>
          <a:lstStyle/>
          <a:p>
            <a:pPr algn="ctr"/>
            <a:r>
              <a:rPr lang="pt-BR" sz="6000" dirty="0">
                <a:solidFill>
                  <a:schemeClr val="bg1"/>
                </a:solidFill>
                <a:latin typeface="Arial"/>
                <a:ea typeface="+mj-lt"/>
                <a:cs typeface="+mj-lt"/>
              </a:rPr>
              <a:t>CLASSIFICAÇÃO DE RISCO COMO INSTRUMENTO DE INOVAÇÃO SOCIAL PARA TERRITORIALIZAÇÃO DA AGENDA 2030: ESTUDO DE CASO DE SOL NASCENTE E PÔR DO SOL.</a:t>
            </a:r>
          </a:p>
        </p:txBody>
      </p:sp>
      <p:sp>
        <p:nvSpPr>
          <p:cNvPr id="37" name="CaixaDeTexto 3">
            <a:extLst>
              <a:ext uri="{FF2B5EF4-FFF2-40B4-BE49-F238E27FC236}">
                <a16:creationId xmlns:a16="http://schemas.microsoft.com/office/drawing/2014/main" xmlns="" id="{0E67A198-6249-138C-1FFB-9C5E226AB356}"/>
              </a:ext>
            </a:extLst>
          </p:cNvPr>
          <p:cNvSpPr txBox="1"/>
          <p:nvPr/>
        </p:nvSpPr>
        <p:spPr>
          <a:xfrm>
            <a:off x="3819698" y="5859752"/>
            <a:ext cx="20310077" cy="1323439"/>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defRPr sz="4000">
                <a:latin typeface="Arial"/>
                <a:ea typeface="+mn-lt"/>
                <a:cs typeface="Arial"/>
              </a:defRPr>
            </a:lvl1pPr>
          </a:lstStyle>
          <a:p>
            <a:pPr algn="ctr"/>
            <a:r>
              <a:rPr lang="pt-BR" dirty="0"/>
              <a:t>Wagner Martins</a:t>
            </a:r>
            <a:r>
              <a:rPr lang="pt-BR" baseline="30000" dirty="0"/>
              <a:t>1</a:t>
            </a:r>
            <a:r>
              <a:rPr lang="pt-BR" dirty="0"/>
              <a:t>; Sheila Lima</a:t>
            </a:r>
            <a:r>
              <a:rPr lang="pt-BR" baseline="30000" dirty="0"/>
              <a:t>1;</a:t>
            </a:r>
            <a:r>
              <a:rPr lang="pt-BR" dirty="0"/>
              <a:t> Isabel Miranda</a:t>
            </a:r>
            <a:r>
              <a:rPr lang="pt-BR" baseline="30000" dirty="0"/>
              <a:t>1;</a:t>
            </a:r>
            <a:r>
              <a:rPr lang="pt-BR" dirty="0"/>
              <a:t> Letícia Jesus</a:t>
            </a:r>
            <a:r>
              <a:rPr lang="pt-BR" baseline="30000" dirty="0"/>
              <a:t>1</a:t>
            </a:r>
            <a:r>
              <a:rPr lang="pt-BR" dirty="0"/>
              <a:t>; Izabela Barbosa</a:t>
            </a:r>
            <a:r>
              <a:rPr lang="pt-BR" baseline="30000" dirty="0"/>
              <a:t>1</a:t>
            </a:r>
            <a:r>
              <a:rPr lang="pt-BR" dirty="0"/>
              <a:t>; </a:t>
            </a:r>
            <a:endParaRPr lang="pt-BR" dirty="0" smtClean="0"/>
          </a:p>
          <a:p>
            <a:pPr algn="ctr"/>
            <a:r>
              <a:rPr lang="pt-BR" dirty="0" smtClean="0"/>
              <a:t>Cecília </a:t>
            </a:r>
            <a:r>
              <a:rPr lang="pt-BR" dirty="0"/>
              <a:t>Sampaio</a:t>
            </a:r>
            <a:r>
              <a:rPr lang="pt-BR" baseline="30000" dirty="0"/>
              <a:t>2</a:t>
            </a:r>
            <a:r>
              <a:rPr lang="pt-BR" dirty="0"/>
              <a:t>; Renata Santos</a:t>
            </a:r>
            <a:r>
              <a:rPr lang="pt-BR" baseline="30000" dirty="0"/>
              <a:t>2</a:t>
            </a:r>
            <a:r>
              <a:rPr lang="pt-BR" dirty="0"/>
              <a:t>; Edward Maia</a:t>
            </a:r>
            <a:r>
              <a:rPr lang="pt-BR" baseline="30000" dirty="0"/>
              <a:t>1</a:t>
            </a:r>
            <a:r>
              <a:rPr lang="pt-BR" dirty="0"/>
              <a:t>.</a:t>
            </a:r>
          </a:p>
        </p:txBody>
      </p:sp>
      <p:sp>
        <p:nvSpPr>
          <p:cNvPr id="38" name="CaixaDeTexto 37">
            <a:extLst>
              <a:ext uri="{FF2B5EF4-FFF2-40B4-BE49-F238E27FC236}">
                <a16:creationId xmlns:a16="http://schemas.microsoft.com/office/drawing/2014/main" xmlns="" id="{A6216D59-8465-982E-7660-25979BF65FA3}"/>
              </a:ext>
            </a:extLst>
          </p:cNvPr>
          <p:cNvSpPr txBox="1"/>
          <p:nvPr/>
        </p:nvSpPr>
        <p:spPr>
          <a:xfrm>
            <a:off x="3792519" y="7276127"/>
            <a:ext cx="21148277" cy="1304975"/>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defRPr sz="4000">
                <a:latin typeface="Arial"/>
                <a:ea typeface="+mn-lt"/>
                <a:cs typeface="Arial"/>
              </a:defRPr>
            </a:lvl1pPr>
          </a:lstStyle>
          <a:p>
            <a:pPr algn="ctr"/>
            <a:r>
              <a:rPr lang="pt-BR" baseline="30000" dirty="0"/>
              <a:t>1</a:t>
            </a:r>
            <a:r>
              <a:rPr lang="pt-BR" dirty="0"/>
              <a:t> CoLaboratório de Ciência, Tecnologia, Inovação e Sociedade (CTIS), Fiocruz, Brasília.</a:t>
            </a:r>
          </a:p>
          <a:p>
            <a:pPr algn="ctr"/>
            <a:r>
              <a:rPr lang="pt-BR" baseline="30000" dirty="0"/>
              <a:t>2</a:t>
            </a:r>
            <a:r>
              <a:rPr lang="pt-BR" dirty="0"/>
              <a:t> Diretoria de Estudos e Políticas Ambientais e Territoriais (DEPAT), IPEDF, Brasília.</a:t>
            </a:r>
          </a:p>
        </p:txBody>
      </p:sp>
      <p:sp>
        <p:nvSpPr>
          <p:cNvPr id="39" name="object 8">
            <a:extLst>
              <a:ext uri="{FF2B5EF4-FFF2-40B4-BE49-F238E27FC236}">
                <a16:creationId xmlns:a16="http://schemas.microsoft.com/office/drawing/2014/main" xmlns="" id="{DFE94718-D448-60A4-B46A-D19E9302E544}"/>
              </a:ext>
            </a:extLst>
          </p:cNvPr>
          <p:cNvSpPr txBox="1"/>
          <p:nvPr/>
        </p:nvSpPr>
        <p:spPr>
          <a:xfrm>
            <a:off x="587611" y="10706992"/>
            <a:ext cx="13261975" cy="8199170"/>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lgn="just">
              <a:defRPr sz="4800">
                <a:solidFill>
                  <a:srgbClr val="231F20"/>
                </a:solidFill>
                <a:latin typeface="Arial"/>
              </a:defRPr>
            </a:lvl1pPr>
          </a:lstStyle>
          <a:p>
            <a:r>
              <a:rPr lang="pt-BR" dirty="0"/>
              <a:t>Diante do contexto da pandemia da Covid-19, estabelecer condições que promovam qualidade de vida a populações de territórios é o desafio atual. Destarte, o Radar de Territórios da Plataforma de Inteligência Cooperativa para a Atenção Primária em Saúde (Picaps) desenvolveu instrumento a partir de um processo investigativo para compreender a realidade social nos territórios de Sol Nascente e Pôr do Sol do Distrito Federal (DF), a partir da Agenda 2030.</a:t>
            </a:r>
            <a:r>
              <a:rPr lang="pt-BR" dirty="0"/>
              <a:t> </a:t>
            </a:r>
            <a:endParaRPr dirty="0"/>
          </a:p>
        </p:txBody>
      </p:sp>
      <p:sp>
        <p:nvSpPr>
          <p:cNvPr id="40" name="object 8">
            <a:extLst>
              <a:ext uri="{FF2B5EF4-FFF2-40B4-BE49-F238E27FC236}">
                <a16:creationId xmlns:a16="http://schemas.microsoft.com/office/drawing/2014/main" xmlns="" id="{DB9EC082-86F6-755C-BCCE-A4F884334EAD}"/>
              </a:ext>
            </a:extLst>
          </p:cNvPr>
          <p:cNvSpPr txBox="1"/>
          <p:nvPr/>
        </p:nvSpPr>
        <p:spPr>
          <a:xfrm>
            <a:off x="553700" y="19825650"/>
            <a:ext cx="13295886" cy="672184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lgn="just">
              <a:defRPr sz="4800">
                <a:solidFill>
                  <a:srgbClr val="231F20"/>
                </a:solidFill>
                <a:latin typeface="Arial"/>
              </a:defRPr>
            </a:lvl1pPr>
          </a:lstStyle>
          <a:p>
            <a:r>
              <a:rPr lang="pt-BR" dirty="0"/>
              <a:t>Para tanto, foi conduzida uma análise ambiental para identificação de fatores importantes para os territórios, a partir da metodologia de Diálogos Prospectivos, com uso de questionários pautados nas 169 metas dos 17 Objetivos de Desenvolvimento Sustentável (ODS), sendo realizadas rodas de conversa com representantes locais para coleta dos dados. </a:t>
            </a:r>
            <a:endParaRPr dirty="0"/>
          </a:p>
        </p:txBody>
      </p:sp>
      <p:sp>
        <p:nvSpPr>
          <p:cNvPr id="41" name="object 8">
            <a:extLst>
              <a:ext uri="{FF2B5EF4-FFF2-40B4-BE49-F238E27FC236}">
                <a16:creationId xmlns:a16="http://schemas.microsoft.com/office/drawing/2014/main" xmlns="" id="{7EE96ADB-7BA0-1668-178F-AF0E2A4899ED}"/>
              </a:ext>
            </a:extLst>
          </p:cNvPr>
          <p:cNvSpPr txBox="1"/>
          <p:nvPr/>
        </p:nvSpPr>
        <p:spPr>
          <a:xfrm>
            <a:off x="14984875" y="10392812"/>
            <a:ext cx="12966667" cy="8199170"/>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lgn="just">
              <a:defRPr sz="4800">
                <a:solidFill>
                  <a:srgbClr val="231F20"/>
                </a:solidFill>
                <a:latin typeface="Arial"/>
              </a:defRPr>
            </a:lvl1pPr>
          </a:lstStyle>
          <a:p>
            <a:r>
              <a:rPr lang="pt-BR" dirty="0"/>
              <a:t>Assim, a sistematização destes dados resultou na criação do instrumento denominado Classificação de Risco, matriz que estrutura os fatores considerados relevantes identificados no processo, relacionando-os a distintas temáticas e categorizando-os em três dimensões: ameaças, vulnerabilidades e resiliências</a:t>
            </a:r>
            <a:r>
              <a:rPr lang="pt-BR" dirty="0" smtClean="0"/>
              <a:t>. </a:t>
            </a:r>
            <a:r>
              <a:rPr lang="pt-BR" dirty="0"/>
              <a:t>Foram obtidos: 137 fatores divididos em 30 temáticas, compreendendo o total de 21 resiliências, 23 ameaças e 93 vulnerabilidades. </a:t>
            </a:r>
            <a:r>
              <a:rPr lang="pt-BR" dirty="0" smtClean="0"/>
              <a:t> </a:t>
            </a:r>
            <a:endParaRPr dirty="0"/>
          </a:p>
        </p:txBody>
      </p:sp>
      <p:sp>
        <p:nvSpPr>
          <p:cNvPr id="42" name="object 8">
            <a:extLst>
              <a:ext uri="{FF2B5EF4-FFF2-40B4-BE49-F238E27FC236}">
                <a16:creationId xmlns:a16="http://schemas.microsoft.com/office/drawing/2014/main" xmlns="" id="{C0168E41-BF77-F7A3-AA49-EF64B554B1D6}"/>
              </a:ext>
            </a:extLst>
          </p:cNvPr>
          <p:cNvSpPr txBox="1"/>
          <p:nvPr/>
        </p:nvSpPr>
        <p:spPr>
          <a:xfrm>
            <a:off x="14984751" y="25872425"/>
            <a:ext cx="13261975" cy="5244515"/>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lgn="just">
              <a:defRPr sz="4800">
                <a:solidFill>
                  <a:srgbClr val="231F20"/>
                </a:solidFill>
                <a:latin typeface="Arial"/>
              </a:defRPr>
            </a:lvl1pPr>
          </a:lstStyle>
          <a:p>
            <a:r>
              <a:rPr lang="pt-BR" dirty="0"/>
              <a:t>Os insumos gerados contribuem com processos de governança territorial, a partir da identificação de fatores que influenciam a vida das pessoas, de forma a produzir efeitos negativos à comunidade, impactar suas condições de vida do coletivo e contribuir com suas capacidades de sobrevivência. </a:t>
            </a:r>
            <a:endParaRPr dirty="0"/>
          </a:p>
        </p:txBody>
      </p:sp>
      <p:sp>
        <p:nvSpPr>
          <p:cNvPr id="43" name="object 8">
            <a:extLst>
              <a:ext uri="{FF2B5EF4-FFF2-40B4-BE49-F238E27FC236}">
                <a16:creationId xmlns:a16="http://schemas.microsoft.com/office/drawing/2014/main" xmlns="" id="{1413B043-19AF-91EF-D12D-EF8915BCEC7D}"/>
              </a:ext>
            </a:extLst>
          </p:cNvPr>
          <p:cNvSpPr txBox="1"/>
          <p:nvPr/>
        </p:nvSpPr>
        <p:spPr>
          <a:xfrm>
            <a:off x="14950839" y="31200374"/>
            <a:ext cx="13261975" cy="81253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defRPr sz="4800" cap="all">
                <a:solidFill>
                  <a:srgbClr val="00B050"/>
                </a:solidFill>
                <a:latin typeface="Arial"/>
              </a:defRPr>
            </a:lvl1pPr>
          </a:lstStyle>
          <a:p>
            <a:r>
              <a:rPr lang="pt-BR" dirty="0"/>
              <a:t>Agradecimentos e Financiamento</a:t>
            </a:r>
            <a:r>
              <a:rPr dirty="0"/>
              <a:t> </a:t>
            </a:r>
            <a:endParaRPr lang="pt-BR" dirty="0"/>
          </a:p>
        </p:txBody>
      </p:sp>
      <p:pic>
        <p:nvPicPr>
          <p:cNvPr id="44" name="Imagem 43"/>
          <p:cNvPicPr>
            <a:picLocks noChangeAspect="1"/>
          </p:cNvPicPr>
          <p:nvPr/>
        </p:nvPicPr>
        <p:blipFill rotWithShape="1">
          <a:blip r:embed="rId3">
            <a:extLst>
              <a:ext uri="{28A0092B-C50C-407E-A947-70E740481C1C}">
                <a14:useLocalDpi xmlns:a14="http://schemas.microsoft.com/office/drawing/2010/main" val="0"/>
              </a:ext>
            </a:extLst>
          </a:blip>
          <a:srcRect t="24408" b="17005"/>
          <a:stretch/>
        </p:blipFill>
        <p:spPr>
          <a:xfrm>
            <a:off x="394562" y="33149206"/>
            <a:ext cx="27732038" cy="7433289"/>
          </a:xfrm>
          <a:prstGeom prst="rect">
            <a:avLst/>
          </a:prstGeom>
        </p:spPr>
      </p:pic>
      <p:pic>
        <p:nvPicPr>
          <p:cNvPr id="45" name="Imagem 44"/>
          <p:cNvPicPr>
            <a:picLocks noChangeAspect="1"/>
          </p:cNvPicPr>
          <p:nvPr/>
        </p:nvPicPr>
        <p:blipFill>
          <a:blip r:embed="rId4"/>
          <a:stretch>
            <a:fillRect/>
          </a:stretch>
        </p:blipFill>
        <p:spPr>
          <a:xfrm>
            <a:off x="7055312" y="41099036"/>
            <a:ext cx="4200130" cy="549550"/>
          </a:xfrm>
          <a:prstGeom prst="rect">
            <a:avLst/>
          </a:prstGeom>
        </p:spPr>
      </p:pic>
      <p:pic>
        <p:nvPicPr>
          <p:cNvPr id="46" name="Imagem 45"/>
          <p:cNvPicPr>
            <a:picLocks noChangeAspect="1"/>
          </p:cNvPicPr>
          <p:nvPr/>
        </p:nvPicPr>
        <p:blipFill>
          <a:blip r:embed="rId5"/>
          <a:stretch>
            <a:fillRect/>
          </a:stretch>
        </p:blipFill>
        <p:spPr>
          <a:xfrm>
            <a:off x="11537194" y="41067889"/>
            <a:ext cx="4556962" cy="596238"/>
          </a:xfrm>
          <a:prstGeom prst="rect">
            <a:avLst/>
          </a:prstGeom>
        </p:spPr>
      </p:pic>
      <p:pic>
        <p:nvPicPr>
          <p:cNvPr id="47" name="Imagem 46"/>
          <p:cNvPicPr>
            <a:picLocks noChangeAspect="1"/>
          </p:cNvPicPr>
          <p:nvPr/>
        </p:nvPicPr>
        <p:blipFill>
          <a:blip r:embed="rId6"/>
          <a:stretch>
            <a:fillRect/>
          </a:stretch>
        </p:blipFill>
        <p:spPr>
          <a:xfrm>
            <a:off x="16375908" y="41072195"/>
            <a:ext cx="4703418" cy="615400"/>
          </a:xfrm>
          <a:prstGeom prst="rect">
            <a:avLst/>
          </a:prstGeom>
        </p:spPr>
      </p:pic>
      <p:pic>
        <p:nvPicPr>
          <p:cNvPr id="48" name="image5.png" descr="Interface gráfica do usuário&#10;&#10;Descrição gerada automaticamente"/>
          <p:cNvPicPr/>
          <p:nvPr/>
        </p:nvPicPr>
        <p:blipFill>
          <a:blip r:embed="rId7"/>
          <a:srcRect l="6171" t="15810" r="7426" b="13039"/>
          <a:stretch>
            <a:fillRect/>
          </a:stretch>
        </p:blipFill>
        <p:spPr>
          <a:xfrm>
            <a:off x="682059" y="26547492"/>
            <a:ext cx="13578522" cy="6359017"/>
          </a:xfrm>
          <a:prstGeom prst="rect">
            <a:avLst/>
          </a:prstGeom>
          <a:ln/>
        </p:spPr>
      </p:pic>
      <p:pic>
        <p:nvPicPr>
          <p:cNvPr id="49" name="image16.png"/>
          <p:cNvPicPr/>
          <p:nvPr/>
        </p:nvPicPr>
        <p:blipFill rotWithShape="1">
          <a:blip r:embed="rId8"/>
          <a:srcRect b="16423"/>
          <a:stretch/>
        </p:blipFill>
        <p:spPr>
          <a:xfrm>
            <a:off x="15052946" y="18591982"/>
            <a:ext cx="12932632" cy="6390763"/>
          </a:xfrm>
          <a:prstGeom prst="rect">
            <a:avLst/>
          </a:prstGeom>
          <a:ln/>
        </p:spPr>
      </p:pic>
      <p:sp>
        <p:nvSpPr>
          <p:cNvPr id="50" name="CaixaDeTexto 49">
            <a:extLst>
              <a:ext uri="{FF2B5EF4-FFF2-40B4-BE49-F238E27FC236}">
                <a16:creationId xmlns:a16="http://schemas.microsoft.com/office/drawing/2014/main" xmlns="" id="{D0565C7B-73B8-01B1-1392-B51AF446807A}"/>
              </a:ext>
            </a:extLst>
          </p:cNvPr>
          <p:cNvSpPr txBox="1"/>
          <p:nvPr/>
        </p:nvSpPr>
        <p:spPr>
          <a:xfrm>
            <a:off x="587610" y="9699336"/>
            <a:ext cx="5453225" cy="81253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p>
            <a:r>
              <a:rPr lang="pt-BR" sz="4800" cap="all" dirty="0">
                <a:solidFill>
                  <a:srgbClr val="00B050"/>
                </a:solidFill>
                <a:latin typeface="Arial"/>
              </a:rPr>
              <a:t>INTRODUÇÃO </a:t>
            </a:r>
            <a:endParaRPr lang="pt-BR" sz="4800" dirty="0">
              <a:solidFill>
                <a:srgbClr val="00B050"/>
              </a:solidFill>
              <a:cs typeface="Calibri"/>
            </a:endParaRPr>
          </a:p>
        </p:txBody>
      </p:sp>
      <p:sp>
        <p:nvSpPr>
          <p:cNvPr id="51" name="CaixaDeTexto 50">
            <a:extLst>
              <a:ext uri="{FF2B5EF4-FFF2-40B4-BE49-F238E27FC236}">
                <a16:creationId xmlns:a16="http://schemas.microsoft.com/office/drawing/2014/main" xmlns="" id="{0FC13E6F-04DA-4A0C-2B29-66E9135844C2}"/>
              </a:ext>
            </a:extLst>
          </p:cNvPr>
          <p:cNvSpPr txBox="1"/>
          <p:nvPr/>
        </p:nvSpPr>
        <p:spPr>
          <a:xfrm>
            <a:off x="14950839" y="9580280"/>
            <a:ext cx="4951332" cy="81253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p>
            <a:pPr algn="just"/>
            <a:r>
              <a:rPr lang="pt-BR" sz="4800" dirty="0">
                <a:solidFill>
                  <a:srgbClr val="00B050"/>
                </a:solidFill>
                <a:latin typeface="Arial"/>
                <a:cs typeface="Arial"/>
              </a:rPr>
              <a:t>RESULTADOS</a:t>
            </a:r>
          </a:p>
        </p:txBody>
      </p:sp>
      <p:sp>
        <p:nvSpPr>
          <p:cNvPr id="52" name="CaixaDeTexto 51">
            <a:extLst>
              <a:ext uri="{FF2B5EF4-FFF2-40B4-BE49-F238E27FC236}">
                <a16:creationId xmlns:a16="http://schemas.microsoft.com/office/drawing/2014/main" xmlns="" id="{7AC33421-6913-4F44-0813-C9B214AAE462}"/>
              </a:ext>
            </a:extLst>
          </p:cNvPr>
          <p:cNvSpPr txBox="1"/>
          <p:nvPr/>
        </p:nvSpPr>
        <p:spPr>
          <a:xfrm>
            <a:off x="587610" y="19017434"/>
            <a:ext cx="5453225" cy="81253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defRPr sz="4800" cap="all">
                <a:solidFill>
                  <a:srgbClr val="00B050"/>
                </a:solidFill>
                <a:latin typeface="Arial"/>
              </a:defRPr>
            </a:lvl1pPr>
          </a:lstStyle>
          <a:p>
            <a:r>
              <a:rPr lang="pt-BR" dirty="0"/>
              <a:t>METODOLOGIA </a:t>
            </a:r>
          </a:p>
        </p:txBody>
      </p:sp>
      <p:sp>
        <p:nvSpPr>
          <p:cNvPr id="53" name="CaixaDeTexto 52">
            <a:extLst>
              <a:ext uri="{FF2B5EF4-FFF2-40B4-BE49-F238E27FC236}">
                <a16:creationId xmlns:a16="http://schemas.microsoft.com/office/drawing/2014/main" xmlns="" id="{B3B394C5-F653-AFCA-6B04-7FF132799122}"/>
              </a:ext>
            </a:extLst>
          </p:cNvPr>
          <p:cNvSpPr txBox="1"/>
          <p:nvPr/>
        </p:nvSpPr>
        <p:spPr>
          <a:xfrm>
            <a:off x="14984751" y="25104094"/>
            <a:ext cx="5453225" cy="81253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defPPr>
              <a:defRPr lang="en-US"/>
            </a:defPPr>
            <a:lvl1pPr>
              <a:defRPr sz="4800" cap="all">
                <a:solidFill>
                  <a:srgbClr val="00B050"/>
                </a:solidFill>
                <a:latin typeface="Arial"/>
              </a:defRPr>
            </a:lvl1pPr>
          </a:lstStyle>
          <a:p>
            <a:r>
              <a:rPr lang="pt-BR" dirty="0"/>
              <a:t>CONCLUSÃO </a:t>
            </a:r>
          </a:p>
        </p:txBody>
      </p:sp>
      <p:sp>
        <p:nvSpPr>
          <p:cNvPr id="54" name="CaixaDeTexto 53">
            <a:extLst>
              <a:ext uri="{FF2B5EF4-FFF2-40B4-BE49-F238E27FC236}">
                <a16:creationId xmlns:a16="http://schemas.microsoft.com/office/drawing/2014/main" xmlns="" id="{097B9238-AF30-1A73-CF24-536AE82A46FC}"/>
              </a:ext>
            </a:extLst>
          </p:cNvPr>
          <p:cNvSpPr txBox="1"/>
          <p:nvPr/>
        </p:nvSpPr>
        <p:spPr>
          <a:xfrm>
            <a:off x="14950839" y="32096340"/>
            <a:ext cx="9144900" cy="812532"/>
          </a:xfrm>
          <a:prstGeom prst="rect">
            <a:avLst/>
          </a:prstGeom>
          <a:noFill/>
        </p:spPr>
        <p:txBody>
          <a:bodyPr rot="0" spcFirstLastPara="0" vertOverflow="overflow" horzOverflow="overflow" vert="horz" wrap="square" lIns="73154" tIns="36577" rIns="73154" bIns="36577" numCol="1" spcCol="0" rtlCol="0" fromWordArt="0" anchor="t" anchorCtr="0" forceAA="0" compatLnSpc="1">
            <a:prstTxWarp prst="textNoShape">
              <a:avLst/>
            </a:prstTxWarp>
            <a:spAutoFit/>
          </a:bodyPr>
          <a:lstStyle/>
          <a:p>
            <a:pPr algn="just"/>
            <a:r>
              <a:rPr lang="pt-BR" sz="4800" dirty="0">
                <a:solidFill>
                  <a:srgbClr val="231F20"/>
                </a:solidFill>
                <a:latin typeface="Arial"/>
              </a:rPr>
              <a:t>FAP-DF</a:t>
            </a:r>
          </a:p>
        </p:txBody>
      </p:sp>
    </p:spTree>
    <p:extLst>
      <p:ext uri="{BB962C8B-B14F-4D97-AF65-F5344CB8AC3E}">
        <p14:creationId xmlns:p14="http://schemas.microsoft.com/office/powerpoint/2010/main" val="320884243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310cacf-d5b1-4620-b2f8-f620f8255444" xsi:nil="true"/>
    <lcf76f155ced4ddcb4097134ff3c332f xmlns="4d19e1a6-d329-4fa1-986f-e990cf9e261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12ED117F85C0F4E92A5CA333E94DC02" ma:contentTypeVersion="10" ma:contentTypeDescription="Crie um novo documento." ma:contentTypeScope="" ma:versionID="6b6b93fc4e69ce780a04a952b65c73f7">
  <xsd:schema xmlns:xsd="http://www.w3.org/2001/XMLSchema" xmlns:xs="http://www.w3.org/2001/XMLSchema" xmlns:p="http://schemas.microsoft.com/office/2006/metadata/properties" xmlns:ns2="4d19e1a6-d329-4fa1-986f-e990cf9e2614" xmlns:ns3="1310cacf-d5b1-4620-b2f8-f620f8255444" targetNamespace="http://schemas.microsoft.com/office/2006/metadata/properties" ma:root="true" ma:fieldsID="b97e9e79751bedffb24d9c4012e22cde" ns2:_="" ns3:_="">
    <xsd:import namespace="4d19e1a6-d329-4fa1-986f-e990cf9e2614"/>
    <xsd:import namespace="1310cacf-d5b1-4620-b2f8-f620f82554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9e1a6-d329-4fa1-986f-e990cf9e26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Marcações de imagem" ma:readOnly="false" ma:fieldId="{5cf76f15-5ced-4ddc-b409-7134ff3c332f}" ma:taxonomyMulti="true" ma:sspId="143de60c-575b-4c62-9f62-591ff79d3e1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10cacf-d5b1-4620-b2f8-f620f825544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c9c37a5-cb48-4cff-a1f5-c39d5f6db20d}" ma:internalName="TaxCatchAll" ma:showField="CatchAllData" ma:web="1310cacf-d5b1-4620-b2f8-f620f82554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66E1DC-FDAD-4DC8-8F59-B82295CDAA00}">
  <ds:schemaRefs>
    <ds:schemaRef ds:uri="1310cacf-d5b1-4620-b2f8-f620f8255444"/>
    <ds:schemaRef ds:uri="4d19e1a6-d329-4fa1-986f-e990cf9e261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8A11A5A-5228-4D0B-AD10-B3CA0F066E0F}">
  <ds:schemaRefs>
    <ds:schemaRef ds:uri="1310cacf-d5b1-4620-b2f8-f620f8255444"/>
    <ds:schemaRef ds:uri="4d19e1a6-d329-4fa1-986f-e990cf9e26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C21883-F445-472A-A036-CF1C3370B0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TotalTime>
  <Words>336</Words>
  <Application>Microsoft Macintosh PowerPoint</Application>
  <PresentationFormat>Personalizar</PresentationFormat>
  <Paragraphs>15</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Calibri</vt:lpstr>
      <vt:lpstr>Calibri Light</vt:lpstr>
      <vt:lpstr>Arial</vt:lpstr>
      <vt:lpstr>Tema do Office</vt:lpstr>
      <vt:lpstr>CLASSIFICAÇÃO DE RISCO COMO INSTRUMENTO DE INOVAÇÃO SOCIAL PARA TERRITORIALIZAÇÃO DA AGENDA 2030: ESTUDO DE CASO DE SOL NASCENTE E PÔR DO SOL.</vt:lpstr>
    </vt:vector>
  </TitlesOfParts>
  <Company>Hewlett-Packard Company</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Wagner Nagib</dc:creator>
  <cp:lastModifiedBy>Edward Torres Maia</cp:lastModifiedBy>
  <cp:revision>14</cp:revision>
  <dcterms:created xsi:type="dcterms:W3CDTF">2015-04-28T11:18:54Z</dcterms:created>
  <dcterms:modified xsi:type="dcterms:W3CDTF">2022-11-23T16:27:29Z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0x010100E12ED117F85C0F4E92A5CA333E94DC02</vt:lpwstr>
  </property>
  <property fmtid="{D5CDD505-2E9C-101B-9397-08002B2CF9AE}" pid="3" name="MediaServiceImageTags">
    <vt:lpwstr/>
  </property>
</Properties>
</file>