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7" r:id="rId5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B39BC-DD3F-C5E3-7B90-AE1754FB22CF}" v="8" dt="2022-11-18T15:50:50.378"/>
    <p1510:client id="{35BB6E3A-B83B-49A0-B526-A9C9FE9DCAED}" v="4" dt="2022-11-14T13:23:14.134"/>
    <p1510:client id="{3BA8011B-CB32-7DFB-EB5C-0B9089D55970}" v="174" dt="2022-11-14T20:34:11.343"/>
    <p1510:client id="{92E52031-828F-CF1E-3FD0-9891AFF4C0D2}" v="803" dt="2022-11-14T15:04:45.633"/>
    <p1510:client id="{D531F3B8-8D1E-C0D0-7D95-DB86E1A6557C}" v="27" dt="2022-11-14T16:17:03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9"/>
  </p:normalViewPr>
  <p:slideViewPr>
    <p:cSldViewPr snapToGrid="0">
      <p:cViewPr>
        <p:scale>
          <a:sx n="30" d="100"/>
          <a:sy n="30" d="100"/>
        </p:scale>
        <p:origin x="16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microsoft.com/office/2015/10/relationships/revisionInfo" Target="revisionInfo.xml"/><Relationship Id="rId1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Torres Maia" userId="S::edward.maia@fiocruz.br::8a426a99-a347-4d09-b493-231ca6921592" providerId="AD" clId="Web-{28CB39BC-DD3F-C5E3-7B90-AE1754FB22CF}"/>
    <pc:docChg chg="modSld">
      <pc:chgData name="Edward Torres Maia" userId="S::edward.maia@fiocruz.br::8a426a99-a347-4d09-b493-231ca6921592" providerId="AD" clId="Web-{28CB39BC-DD3F-C5E3-7B90-AE1754FB22CF}" dt="2022-11-18T15:50:50.378" v="3" actId="20577"/>
      <pc:docMkLst>
        <pc:docMk/>
      </pc:docMkLst>
      <pc:sldChg chg="modSp">
        <pc:chgData name="Edward Torres Maia" userId="S::edward.maia@fiocruz.br::8a426a99-a347-4d09-b493-231ca6921592" providerId="AD" clId="Web-{28CB39BC-DD3F-C5E3-7B90-AE1754FB22CF}" dt="2022-11-18T15:50:50.378" v="3" actId="20577"/>
        <pc:sldMkLst>
          <pc:docMk/>
          <pc:sldMk cId="3208842435" sldId="257"/>
        </pc:sldMkLst>
        <pc:spChg chg="mod">
          <ac:chgData name="Edward Torres Maia" userId="S::edward.maia@fiocruz.br::8a426a99-a347-4d09-b493-231ca6921592" providerId="AD" clId="Web-{28CB39BC-DD3F-C5E3-7B90-AE1754FB22CF}" dt="2022-11-18T15:50:50.378" v="3" actId="20577"/>
          <ac:spMkLst>
            <pc:docMk/>
            <pc:sldMk cId="3208842435" sldId="257"/>
            <ac:spMk id="13" creationId="{AE59A64B-2153-2752-A9C6-5891473592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D1BCA-343F-AF4F-97CB-43BFDD1B678F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F4735-B36C-7949-B7F3-6F7DA64990E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99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28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55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37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7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46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29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13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11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18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87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90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51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73A1B1C7-3611-C2EC-618C-83A0C0FD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885" y="2220720"/>
            <a:ext cx="20887450" cy="175365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3599993"/>
            <a:r>
              <a:rPr lang="pt-BR" sz="6000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  <a:t>CARTOGRAFIA SOCIAL DIGITAL PARA TERRITÓRIOS: ESTUDO DE CASO DE SOL NASCENTE E PÔR DO SOL NO PROJETO RADAR DE TERRITÓRIOS DF EM 2022.</a:t>
            </a:r>
          </a:p>
        </p:txBody>
      </p:sp>
      <p:sp>
        <p:nvSpPr>
          <p:cNvPr id="20" name="CaixaDeTexto 3">
            <a:extLst>
              <a:ext uri="{FF2B5EF4-FFF2-40B4-BE49-F238E27FC236}">
                <a16:creationId xmlns:a16="http://schemas.microsoft.com/office/drawing/2014/main" xmlns="" id="{0E67A198-6249-138C-1FFB-9C5E226AB356}"/>
              </a:ext>
            </a:extLst>
          </p:cNvPr>
          <p:cNvSpPr txBox="1"/>
          <p:nvPr/>
        </p:nvSpPr>
        <p:spPr>
          <a:xfrm>
            <a:off x="3828771" y="5716534"/>
            <a:ext cx="2031007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defTabSz="3801618">
              <a:defRPr sz="4400">
                <a:latin typeface="Arial"/>
                <a:ea typeface="+mn-lt"/>
                <a:cs typeface="Arial"/>
              </a:defRPr>
            </a:lvl1pPr>
            <a:lvl2pPr marL="1900809" defTabSz="3801618">
              <a:defRPr sz="7483"/>
            </a:lvl2pPr>
            <a:lvl3pPr marL="3801618" defTabSz="3801618">
              <a:defRPr sz="7483"/>
            </a:lvl3pPr>
            <a:lvl4pPr marL="5702427" defTabSz="3801618">
              <a:defRPr sz="7483"/>
            </a:lvl4pPr>
            <a:lvl5pPr marL="7603236" defTabSz="3801618">
              <a:defRPr sz="7483"/>
            </a:lvl5pPr>
            <a:lvl6pPr marL="9504045" defTabSz="3801618">
              <a:defRPr sz="7483"/>
            </a:lvl6pPr>
            <a:lvl7pPr marL="11404854" defTabSz="3801618">
              <a:defRPr sz="7483"/>
            </a:lvl7pPr>
            <a:lvl8pPr marL="13305663" defTabSz="3801618">
              <a:defRPr sz="7483"/>
            </a:lvl8pPr>
            <a:lvl9pPr marL="15206472" defTabSz="3801618">
              <a:defRPr sz="7483"/>
            </a:lvl9pPr>
          </a:lstStyle>
          <a:p>
            <a:pPr algn="ctr"/>
            <a:r>
              <a:rPr lang="pt-BR" sz="4000" dirty="0"/>
              <a:t>Wagner Martins</a:t>
            </a:r>
            <a:r>
              <a:rPr lang="pt-BR" sz="4000" baseline="30000" dirty="0"/>
              <a:t>1</a:t>
            </a:r>
            <a:r>
              <a:rPr lang="pt-BR" sz="4000" dirty="0"/>
              <a:t>; Sheila Lima; Isabel Miranda</a:t>
            </a:r>
            <a:r>
              <a:rPr lang="pt-BR" sz="4000" baseline="30000" dirty="0">
                <a:latin typeface="Arial"/>
                <a:ea typeface="+mn-lt"/>
                <a:cs typeface="Arial"/>
              </a:rPr>
              <a:t>1</a:t>
            </a:r>
            <a:r>
              <a:rPr lang="pt-BR" sz="4000" dirty="0"/>
              <a:t>; Fabrício Silva</a:t>
            </a:r>
            <a:r>
              <a:rPr lang="pt-BR" sz="4000" baseline="30000" dirty="0">
                <a:latin typeface="Arial"/>
                <a:ea typeface="+mn-lt"/>
                <a:cs typeface="Arial"/>
              </a:rPr>
              <a:t>1</a:t>
            </a:r>
            <a:r>
              <a:rPr lang="pt-BR" sz="4000" dirty="0"/>
              <a:t>; Letícia Jesus</a:t>
            </a:r>
            <a:r>
              <a:rPr lang="pt-BR" sz="4000" baseline="30000" dirty="0">
                <a:latin typeface="Arial"/>
                <a:ea typeface="+mn-lt"/>
                <a:cs typeface="Arial"/>
              </a:rPr>
              <a:t>1</a:t>
            </a:r>
            <a:r>
              <a:rPr lang="pt-BR" sz="4000" dirty="0"/>
              <a:t>; </a:t>
            </a:r>
            <a:endParaRPr lang="pt-BR" sz="4000" dirty="0" smtClean="0"/>
          </a:p>
          <a:p>
            <a:pPr algn="ctr"/>
            <a:r>
              <a:rPr lang="pt-BR" sz="4000" dirty="0" smtClean="0"/>
              <a:t>Izabela </a:t>
            </a:r>
            <a:r>
              <a:rPr lang="pt-BR" sz="4000" dirty="0"/>
              <a:t>Barbosa</a:t>
            </a:r>
            <a:r>
              <a:rPr lang="pt-BR" sz="4000" baseline="30000" dirty="0">
                <a:latin typeface="Arial"/>
                <a:ea typeface="+mn-lt"/>
                <a:cs typeface="Arial"/>
              </a:rPr>
              <a:t>1</a:t>
            </a:r>
            <a:r>
              <a:rPr lang="pt-BR" sz="4000" dirty="0"/>
              <a:t>; Cecília Sampaio</a:t>
            </a:r>
            <a:r>
              <a:rPr lang="pt-BR" sz="4000" baseline="30000" dirty="0"/>
              <a:t>2</a:t>
            </a:r>
            <a:r>
              <a:rPr lang="pt-BR" sz="4000" dirty="0"/>
              <a:t>; Renata Santos</a:t>
            </a:r>
            <a:r>
              <a:rPr lang="pt-BR" sz="4000" baseline="30000" dirty="0"/>
              <a:t>2</a:t>
            </a:r>
            <a:r>
              <a:rPr lang="pt-BR" sz="4000" dirty="0"/>
              <a:t>; Edward Maia</a:t>
            </a:r>
            <a:r>
              <a:rPr lang="pt-BR" sz="4000" baseline="30000" dirty="0"/>
              <a:t>1</a:t>
            </a:r>
            <a:endParaRPr lang="pt-BR" sz="40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A6216D59-8465-982E-7660-25979BF65FA3}"/>
              </a:ext>
            </a:extLst>
          </p:cNvPr>
          <p:cNvSpPr txBox="1"/>
          <p:nvPr/>
        </p:nvSpPr>
        <p:spPr>
          <a:xfrm>
            <a:off x="3828770" y="7189812"/>
            <a:ext cx="25586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spc="16" baseline="30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spc="1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CoLaboratório de Ciência, Tecnologia, Inovação e Sociedade (CTIS), Fiocruz, Brasília.</a:t>
            </a:r>
          </a:p>
          <a:p>
            <a:r>
              <a:rPr lang="pt-BR" sz="4000" spc="16" baseline="30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spc="1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Diretoria de Estudos e Políticas Ambientais e Territoriais (DEPAT), IPEDF, Brasília.</a:t>
            </a: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xmlns="" id="{DFE94718-D448-60A4-B46A-D19E9302E544}"/>
              </a:ext>
            </a:extLst>
          </p:cNvPr>
          <p:cNvSpPr txBox="1"/>
          <p:nvPr/>
        </p:nvSpPr>
        <p:spPr>
          <a:xfrm>
            <a:off x="449066" y="10885077"/>
            <a:ext cx="13261975" cy="96949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algn="just" defTabSz="3801618">
              <a:defRPr sz="4800">
                <a:solidFill>
                  <a:srgbClr val="231F20"/>
                </a:solidFill>
                <a:latin typeface="Arial"/>
              </a:defRPr>
            </a:lvl1pPr>
            <a:lvl2pPr marL="1900809" defTabSz="3801618">
              <a:defRPr sz="7483"/>
            </a:lvl2pPr>
            <a:lvl3pPr marL="3801618" defTabSz="3801618">
              <a:defRPr sz="7483"/>
            </a:lvl3pPr>
            <a:lvl4pPr marL="5702427" defTabSz="3801618">
              <a:defRPr sz="7483"/>
            </a:lvl4pPr>
            <a:lvl5pPr marL="7603236" defTabSz="3801618">
              <a:defRPr sz="7483"/>
            </a:lvl5pPr>
            <a:lvl6pPr marL="9504045" defTabSz="3801618">
              <a:defRPr sz="7483"/>
            </a:lvl6pPr>
            <a:lvl7pPr marL="11404854" defTabSz="3801618">
              <a:defRPr sz="7483"/>
            </a:lvl7pPr>
            <a:lvl8pPr marL="13305663" defTabSz="3801618">
              <a:defRPr sz="7483"/>
            </a:lvl8pPr>
            <a:lvl9pPr marL="15206472" defTabSz="3801618">
              <a:defRPr sz="7483"/>
            </a:lvl9pPr>
          </a:lstStyle>
          <a:p>
            <a:r>
              <a:rPr lang="pt-BR" dirty="0"/>
              <a:t>Diante da pandemia da Covid-19, compreender distintas realidades vividas por sociedades locais permite fortalecer ações de governança territorial para enfrentamento de crises. Nesse sentido, o Radar de Territórios da Plataforma de Inteligência Cooperativa para a Atenção Primária em Saúde (Picaps) construiu a cartografia social, processo que identifica de forma espacial eventuais problemas e aspectos da realidade de sociedades. Assim, foram escolhidos os territórios de Sol Nascente e Pôr do Sol do Distrito Federal (DF) devido ao seu alto índice de vulnerabilidade social. </a:t>
            </a:r>
            <a:endParaRPr dirty="0"/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xmlns="" id="{DB9EC082-86F6-755C-BCCE-A4F884334EAD}"/>
              </a:ext>
            </a:extLst>
          </p:cNvPr>
          <p:cNvSpPr txBox="1"/>
          <p:nvPr/>
        </p:nvSpPr>
        <p:spPr>
          <a:xfrm>
            <a:off x="449066" y="21813581"/>
            <a:ext cx="13261975" cy="67403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just" defTabSz="3801618">
              <a:defRPr sz="4800">
                <a:solidFill>
                  <a:srgbClr val="231F20"/>
                </a:solidFill>
                <a:latin typeface="Arial"/>
              </a:defRPr>
            </a:lvl1pPr>
            <a:lvl2pPr marL="1900809" defTabSz="3801618">
              <a:defRPr sz="7483"/>
            </a:lvl2pPr>
            <a:lvl3pPr marL="3801618" defTabSz="3801618">
              <a:defRPr sz="7483"/>
            </a:lvl3pPr>
            <a:lvl4pPr marL="5702427" defTabSz="3801618">
              <a:defRPr sz="7483"/>
            </a:lvl4pPr>
            <a:lvl5pPr marL="7603236" defTabSz="3801618">
              <a:defRPr sz="7483"/>
            </a:lvl5pPr>
            <a:lvl6pPr marL="9504045" defTabSz="3801618">
              <a:defRPr sz="7483"/>
            </a:lvl6pPr>
            <a:lvl7pPr marL="11404854" defTabSz="3801618">
              <a:defRPr sz="7483"/>
            </a:lvl7pPr>
            <a:lvl8pPr marL="13305663" defTabSz="3801618">
              <a:defRPr sz="7483"/>
            </a:lvl8pPr>
            <a:lvl9pPr marL="15206472" defTabSz="3801618">
              <a:defRPr sz="7483"/>
            </a:lvl9pPr>
          </a:lstStyle>
          <a:p>
            <a:r>
              <a:rPr lang="pt-BR" dirty="0"/>
              <a:t>R</a:t>
            </a:r>
            <a:r>
              <a:rPr lang="pt-BR" dirty="0" smtClean="0"/>
              <a:t>epresentantes </a:t>
            </a:r>
            <a:r>
              <a:rPr lang="pt-BR" dirty="0"/>
              <a:t>da sociedade apoiado por técnicos da Fundação Oswaldo Cruz (Fiocruz) e do Instituto de Pesquisa e Estatística do Distrito Federal (IPEDF) utilizaram mapa plotado (4m</a:t>
            </a:r>
            <a:r>
              <a:rPr lang="pt-BR" baseline="30000" dirty="0"/>
              <a:t>2</a:t>
            </a:r>
            <a:r>
              <a:rPr lang="pt-BR" dirty="0"/>
              <a:t>) com demarcação do território e iconografia para representar fatores da Agenda 2030, sendo os dados posteriormente georreferenciados no formato digital utilizando os aplicativos </a:t>
            </a:r>
            <a:r>
              <a:rPr lang="pt-BR" i="1" dirty="0"/>
              <a:t>Google Maps</a:t>
            </a:r>
            <a:r>
              <a:rPr lang="pt-BR" dirty="0"/>
              <a:t> e </a:t>
            </a:r>
            <a:r>
              <a:rPr lang="pt-BR" i="1" dirty="0"/>
              <a:t>Tableau</a:t>
            </a:r>
            <a:r>
              <a:rPr lang="pt-BR" dirty="0"/>
              <a:t>. </a:t>
            </a:r>
            <a:endParaRPr dirty="0"/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xmlns="" id="{7EE96ADB-7BA0-1668-178F-AF0E2A4899ED}"/>
              </a:ext>
            </a:extLst>
          </p:cNvPr>
          <p:cNvSpPr txBox="1"/>
          <p:nvPr/>
        </p:nvSpPr>
        <p:spPr>
          <a:xfrm>
            <a:off x="15008183" y="10847474"/>
            <a:ext cx="12852192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just" defTabSz="3801618">
              <a:defRPr sz="4800">
                <a:solidFill>
                  <a:srgbClr val="231F20"/>
                </a:solidFill>
                <a:latin typeface="Arial"/>
              </a:defRPr>
            </a:lvl1pPr>
            <a:lvl2pPr marL="1900809" defTabSz="3801618">
              <a:defRPr sz="7483"/>
            </a:lvl2pPr>
            <a:lvl3pPr marL="3801618" defTabSz="3801618">
              <a:defRPr sz="7483"/>
            </a:lvl3pPr>
            <a:lvl4pPr marL="5702427" defTabSz="3801618">
              <a:defRPr sz="7483"/>
            </a:lvl4pPr>
            <a:lvl5pPr marL="7603236" defTabSz="3801618">
              <a:defRPr sz="7483"/>
            </a:lvl5pPr>
            <a:lvl6pPr marL="9504045" defTabSz="3801618">
              <a:defRPr sz="7483"/>
            </a:lvl6pPr>
            <a:lvl7pPr marL="11404854" defTabSz="3801618">
              <a:defRPr sz="7483"/>
            </a:lvl7pPr>
            <a:lvl8pPr marL="13305663" defTabSz="3801618">
              <a:defRPr sz="7483"/>
            </a:lvl8pPr>
            <a:lvl9pPr marL="15206472" defTabSz="3801618">
              <a:defRPr sz="7483"/>
            </a:lvl9pPr>
          </a:lstStyle>
          <a:p>
            <a:r>
              <a:rPr lang="pt-BR"/>
              <a:t>Foi possível criar a cartografia social digital, a partir do processo manual participativo, com insumos georreferenciados para gerar um produto detentor de informações do estado-da-arte de políticas nos territórios, sobretudo em relação às condições de saúde das pessoas.</a:t>
            </a:r>
            <a:r>
              <a:rPr lang="pt-BR"/>
              <a:t> </a:t>
            </a:r>
            <a:endParaRPr dirty="0"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xmlns="" id="{C0168E41-BF77-F7A3-AA49-EF64B554B1D6}"/>
              </a:ext>
            </a:extLst>
          </p:cNvPr>
          <p:cNvSpPr txBox="1"/>
          <p:nvPr/>
        </p:nvSpPr>
        <p:spPr>
          <a:xfrm>
            <a:off x="14986847" y="34367507"/>
            <a:ext cx="1326197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just" defTabSz="3801618">
              <a:defRPr sz="4800">
                <a:solidFill>
                  <a:srgbClr val="231F20"/>
                </a:solidFill>
                <a:latin typeface="Arial"/>
              </a:defRPr>
            </a:lvl1pPr>
            <a:lvl2pPr marL="1900809" defTabSz="3801618">
              <a:defRPr sz="7483"/>
            </a:lvl2pPr>
            <a:lvl3pPr marL="3801618" defTabSz="3801618">
              <a:defRPr sz="7483"/>
            </a:lvl3pPr>
            <a:lvl4pPr marL="5702427" defTabSz="3801618">
              <a:defRPr sz="7483"/>
            </a:lvl4pPr>
            <a:lvl5pPr marL="7603236" defTabSz="3801618">
              <a:defRPr sz="7483"/>
            </a:lvl5pPr>
            <a:lvl6pPr marL="9504045" defTabSz="3801618">
              <a:defRPr sz="7483"/>
            </a:lvl6pPr>
            <a:lvl7pPr marL="11404854" defTabSz="3801618">
              <a:defRPr sz="7483"/>
            </a:lvl7pPr>
            <a:lvl8pPr marL="13305663" defTabSz="3801618">
              <a:defRPr sz="7483"/>
            </a:lvl8pPr>
            <a:lvl9pPr marL="15206472" defTabSz="3801618">
              <a:defRPr sz="7483"/>
            </a:lvl9pPr>
          </a:lstStyle>
          <a:p>
            <a:r>
              <a:rPr lang="pt-BR"/>
              <a:t>A cartografia social digital é um instrumento para apoiar processos de reflexão estratégica por redes sociotécnicas locais para governança territorial e internalização da Agenda 2030.</a:t>
            </a:r>
            <a:r>
              <a:rPr lang="pt-BR"/>
              <a:t> </a:t>
            </a:r>
            <a:endParaRPr dirty="0"/>
          </a:p>
        </p:txBody>
      </p:sp>
      <p:pic>
        <p:nvPicPr>
          <p:cNvPr id="26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9067" y="29140563"/>
            <a:ext cx="13261974" cy="6416102"/>
          </a:xfrm>
          <a:prstGeom prst="rect">
            <a:avLst/>
          </a:prstGeom>
          <a:ln/>
        </p:spPr>
      </p:pic>
      <p:pic>
        <p:nvPicPr>
          <p:cNvPr id="28" name="image10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4986847" y="25583134"/>
            <a:ext cx="12852192" cy="7478969"/>
          </a:xfrm>
          <a:prstGeom prst="rect">
            <a:avLst/>
          </a:prstGeom>
          <a:ln/>
        </p:spPr>
      </p:pic>
      <p:pic>
        <p:nvPicPr>
          <p:cNvPr id="29" name="image6.png"/>
          <p:cNvPicPr/>
          <p:nvPr/>
        </p:nvPicPr>
        <p:blipFill rotWithShape="1">
          <a:blip r:embed="rId5"/>
          <a:srcRect t="20510" r="20241"/>
          <a:stretch/>
        </p:blipFill>
        <p:spPr>
          <a:xfrm>
            <a:off x="258209" y="35584851"/>
            <a:ext cx="13643688" cy="6168195"/>
          </a:xfrm>
          <a:prstGeom prst="rect">
            <a:avLst/>
          </a:prstGeom>
          <a:ln/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EB9745AE-CF5C-8DA0-2247-AEA9DC5B4A30}"/>
              </a:ext>
            </a:extLst>
          </p:cNvPr>
          <p:cNvSpPr txBox="1"/>
          <p:nvPr/>
        </p:nvSpPr>
        <p:spPr>
          <a:xfrm>
            <a:off x="420580" y="9907012"/>
            <a:ext cx="681638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800" cap="all" dirty="0">
                <a:solidFill>
                  <a:srgbClr val="00B050"/>
                </a:solidFill>
                <a:latin typeface="Arial"/>
              </a:rPr>
              <a:t>INTRODUÇÃO </a:t>
            </a:r>
            <a:endParaRPr lang="pt-BR" sz="4800" dirty="0">
              <a:solidFill>
                <a:srgbClr val="00B050"/>
              </a:solidFill>
              <a:cs typeface="Calibri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ED553ABF-15E1-50E5-93DD-FAC578021526}"/>
              </a:ext>
            </a:extLst>
          </p:cNvPr>
          <p:cNvSpPr txBox="1"/>
          <p:nvPr/>
        </p:nvSpPr>
        <p:spPr>
          <a:xfrm>
            <a:off x="15033624" y="9786451"/>
            <a:ext cx="681638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800" cap="all" dirty="0">
                <a:solidFill>
                  <a:srgbClr val="00B050"/>
                </a:solidFill>
                <a:latin typeface="Arial"/>
              </a:rPr>
              <a:t>resultados </a:t>
            </a:r>
            <a:endParaRPr lang="pt-BR" sz="4800" dirty="0">
              <a:solidFill>
                <a:srgbClr val="00B050"/>
              </a:solidFill>
              <a:cs typeface="Calibri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D496D4BC-81BF-EF4D-4F7C-F263D7DC9189}"/>
              </a:ext>
            </a:extLst>
          </p:cNvPr>
          <p:cNvSpPr txBox="1"/>
          <p:nvPr/>
        </p:nvSpPr>
        <p:spPr>
          <a:xfrm>
            <a:off x="420580" y="20838850"/>
            <a:ext cx="764257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4800" cap="all">
                <a:solidFill>
                  <a:srgbClr val="00B050"/>
                </a:solidFill>
                <a:latin typeface="Arial"/>
              </a:defRPr>
            </a:lvl1pPr>
          </a:lstStyle>
          <a:p>
            <a:r>
              <a:rPr lang="pt-BR" dirty="0"/>
              <a:t>METODOLOGIA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732612BB-8817-742D-32F1-12F77704725A}"/>
              </a:ext>
            </a:extLst>
          </p:cNvPr>
          <p:cNvSpPr txBox="1"/>
          <p:nvPr/>
        </p:nvSpPr>
        <p:spPr>
          <a:xfrm>
            <a:off x="14872471" y="33474567"/>
            <a:ext cx="656180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>
              <a:defRPr sz="6000" cap="all">
                <a:solidFill>
                  <a:srgbClr val="00B050"/>
                </a:solidFill>
                <a:latin typeface="Arial"/>
              </a:defRPr>
            </a:lvl1pPr>
          </a:lstStyle>
          <a:p>
            <a:r>
              <a:rPr lang="pt-BR" sz="4800" dirty="0"/>
              <a:t>CONCLUSÃO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30DCD50C-AE51-C6A4-2D37-9C2CCC1D8278}"/>
              </a:ext>
            </a:extLst>
          </p:cNvPr>
          <p:cNvSpPr txBox="1"/>
          <p:nvPr/>
        </p:nvSpPr>
        <p:spPr>
          <a:xfrm>
            <a:off x="15008183" y="38395058"/>
            <a:ext cx="1274104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4800" cap="all">
                <a:solidFill>
                  <a:srgbClr val="00B050"/>
                </a:solidFill>
                <a:latin typeface="Arial"/>
              </a:defRPr>
            </a:lvl1pPr>
          </a:lstStyle>
          <a:p>
            <a:r>
              <a:rPr lang="pt-BR" dirty="0"/>
              <a:t>AGRADECIMENTOS E FINANCIAMENTO 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19FA7CBC-8189-2447-C9D9-ED873BF087AB}"/>
              </a:ext>
            </a:extLst>
          </p:cNvPr>
          <p:cNvSpPr txBox="1"/>
          <p:nvPr/>
        </p:nvSpPr>
        <p:spPr>
          <a:xfrm>
            <a:off x="14986847" y="39356684"/>
            <a:ext cx="1269229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4800" dirty="0">
                <a:solidFill>
                  <a:srgbClr val="231F20"/>
                </a:solidFill>
                <a:latin typeface="Arial"/>
              </a:rPr>
              <a:t>FAP-DF</a:t>
            </a:r>
          </a:p>
        </p:txBody>
      </p:sp>
      <p:pic>
        <p:nvPicPr>
          <p:cNvPr id="36" name="image1.png">
            <a:extLst>
              <a:ext uri="{FF2B5EF4-FFF2-40B4-BE49-F238E27FC236}">
                <a16:creationId xmlns:a16="http://schemas.microsoft.com/office/drawing/2014/main" xmlns="" id="{E3DFF7EE-2DC7-28C4-8882-8A4E44FF1B86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4986847" y="16737976"/>
            <a:ext cx="12898969" cy="821763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08842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10cacf-d5b1-4620-b2f8-f620f8255444" xsi:nil="true"/>
    <lcf76f155ced4ddcb4097134ff3c332f xmlns="4d19e1a6-d329-4fa1-986f-e990cf9e261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2ED117F85C0F4E92A5CA333E94DC02" ma:contentTypeVersion="10" ma:contentTypeDescription="Crie um novo documento." ma:contentTypeScope="" ma:versionID="6b6b93fc4e69ce780a04a952b65c73f7">
  <xsd:schema xmlns:xsd="http://www.w3.org/2001/XMLSchema" xmlns:xs="http://www.w3.org/2001/XMLSchema" xmlns:p="http://schemas.microsoft.com/office/2006/metadata/properties" xmlns:ns2="4d19e1a6-d329-4fa1-986f-e990cf9e2614" xmlns:ns3="1310cacf-d5b1-4620-b2f8-f620f8255444" targetNamespace="http://schemas.microsoft.com/office/2006/metadata/properties" ma:root="true" ma:fieldsID="b97e9e79751bedffb24d9c4012e22cde" ns2:_="" ns3:_="">
    <xsd:import namespace="4d19e1a6-d329-4fa1-986f-e990cf9e2614"/>
    <xsd:import namespace="1310cacf-d5b1-4620-b2f8-f620f82554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9e1a6-d329-4fa1-986f-e990cf9e26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143de60c-575b-4c62-9f62-591ff79d3e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0cacf-d5b1-4620-b2f8-f620f825544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c9c37a5-cb48-4cff-a1f5-c39d5f6db20d}" ma:internalName="TaxCatchAll" ma:showField="CatchAllData" ma:web="1310cacf-d5b1-4620-b2f8-f620f82554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66E1DC-FDAD-4DC8-8F59-B82295CDAA00}">
  <ds:schemaRefs>
    <ds:schemaRef ds:uri="1310cacf-d5b1-4620-b2f8-f620f8255444"/>
    <ds:schemaRef ds:uri="4d19e1a6-d329-4fa1-986f-e990cf9e261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8A11A5A-5228-4D0B-AD10-B3CA0F066E0F}">
  <ds:schemaRefs>
    <ds:schemaRef ds:uri="1310cacf-d5b1-4620-b2f8-f620f8255444"/>
    <ds:schemaRef ds:uri="4d19e1a6-d329-4fa1-986f-e990cf9e26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C21883-F445-472A-A036-CF1C3370B0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314</Words>
  <Application>Microsoft Macintosh PowerPoint</Application>
  <PresentationFormat>Personalizar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Tema do Office</vt:lpstr>
      <vt:lpstr>CARTOGRAFIA SOCIAL DIGITAL PARA TERRITÓRIOS: ESTUDO DE CASO DE SOL NASCENTE E PÔR DO SOL NO PROJETO RADAR DE TERRITÓRIOS DF EM 2022.</vt:lpstr>
    </vt:vector>
  </TitlesOfParts>
  <Company>Hewlett-Packard Company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Wagner Nagib</dc:creator>
  <cp:lastModifiedBy>Edward Torres Maia</cp:lastModifiedBy>
  <cp:revision>13</cp:revision>
  <dcterms:created xsi:type="dcterms:W3CDTF">2015-04-28T11:18:54Z</dcterms:created>
  <dcterms:modified xsi:type="dcterms:W3CDTF">2022-11-23T16:17:24Z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0x010100E12ED117F85C0F4E92A5CA333E94DC02</vt:lpwstr>
  </property>
  <property fmtid="{D5CDD505-2E9C-101B-9397-08002B2CF9AE}" pid="3" name="MediaServiceImageTags">
    <vt:lpwstr/>
  </property>
</Properties>
</file>