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7" r:id="rId5"/>
  </p:sldIdLst>
  <p:sldSz cx="28800425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3" autoAdjust="0"/>
    <p:restoredTop sz="94660"/>
  </p:normalViewPr>
  <p:slideViewPr>
    <p:cSldViewPr snapToGrid="0">
      <p:cViewPr>
        <p:scale>
          <a:sx n="40" d="100"/>
          <a:sy n="40" d="100"/>
        </p:scale>
        <p:origin x="1288" y="-38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0032" y="7070108"/>
            <a:ext cx="24480361" cy="15040222"/>
          </a:xfrm>
        </p:spPr>
        <p:txBody>
          <a:bodyPr anchor="b"/>
          <a:lstStyle>
            <a:lvl1pPr algn="ctr">
              <a:defRPr sz="1889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00053" y="22690338"/>
            <a:ext cx="21600319" cy="10430151"/>
          </a:xfrm>
        </p:spPr>
        <p:txBody>
          <a:bodyPr/>
          <a:lstStyle>
            <a:lvl1pPr marL="0" indent="0" algn="ctr">
              <a:buNone/>
              <a:defRPr sz="7559"/>
            </a:lvl1pPr>
            <a:lvl2pPr marL="1440043" indent="0" algn="ctr">
              <a:buNone/>
              <a:defRPr sz="6299"/>
            </a:lvl2pPr>
            <a:lvl3pPr marL="2880086" indent="0" algn="ctr">
              <a:buNone/>
              <a:defRPr sz="5669"/>
            </a:lvl3pPr>
            <a:lvl4pPr marL="4320129" indent="0" algn="ctr">
              <a:buNone/>
              <a:defRPr sz="5040"/>
            </a:lvl4pPr>
            <a:lvl5pPr marL="5760171" indent="0" algn="ctr">
              <a:buNone/>
              <a:defRPr sz="5040"/>
            </a:lvl5pPr>
            <a:lvl6pPr marL="7200214" indent="0" algn="ctr">
              <a:buNone/>
              <a:defRPr sz="5040"/>
            </a:lvl6pPr>
            <a:lvl7pPr marL="8640257" indent="0" algn="ctr">
              <a:buNone/>
              <a:defRPr sz="5040"/>
            </a:lvl7pPr>
            <a:lvl8pPr marL="10080300" indent="0" algn="ctr">
              <a:buNone/>
              <a:defRPr sz="5040"/>
            </a:lvl8pPr>
            <a:lvl9pPr marL="11520343" indent="0" algn="ctr">
              <a:buNone/>
              <a:defRPr sz="50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BD17B-9997-495C-B459-581C55CB3470}" type="datetimeFigureOut">
              <a:rPr lang="pt-BR" smtClean="0"/>
              <a:t>17/11/2022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9E696-044F-43ED-BED3-D8886EEECE8B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6583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BD17B-9997-495C-B459-581C55CB3470}" type="datetimeFigureOut">
              <a:rPr lang="pt-BR" smtClean="0"/>
              <a:t>17/11/2022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9E696-044F-43ED-BED3-D8886EEECE8B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64763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610306" y="2300034"/>
            <a:ext cx="6210092" cy="366105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0031" y="2300034"/>
            <a:ext cx="18270270" cy="366105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BD17B-9997-495C-B459-581C55CB3470}" type="datetimeFigureOut">
              <a:rPr lang="pt-BR" smtClean="0"/>
              <a:t>17/11/2022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9E696-044F-43ED-BED3-D8886EEECE8B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7305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BD17B-9997-495C-B459-581C55CB3470}" type="datetimeFigureOut">
              <a:rPr lang="pt-BR" smtClean="0"/>
              <a:t>17/11/2022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9E696-044F-43ED-BED3-D8886EEECE8B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04536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5030" y="10770172"/>
            <a:ext cx="24840367" cy="17970262"/>
          </a:xfrm>
        </p:spPr>
        <p:txBody>
          <a:bodyPr anchor="b"/>
          <a:lstStyle>
            <a:lvl1pPr>
              <a:defRPr sz="1889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65030" y="28910440"/>
            <a:ext cx="24840367" cy="9450136"/>
          </a:xfrm>
        </p:spPr>
        <p:txBody>
          <a:bodyPr/>
          <a:lstStyle>
            <a:lvl1pPr marL="0" indent="0">
              <a:buNone/>
              <a:defRPr sz="7559">
                <a:solidFill>
                  <a:schemeClr val="tx1"/>
                </a:solidFill>
              </a:defRPr>
            </a:lvl1pPr>
            <a:lvl2pPr marL="1440043" indent="0">
              <a:buNone/>
              <a:defRPr sz="6299">
                <a:solidFill>
                  <a:schemeClr val="tx1">
                    <a:tint val="75000"/>
                  </a:schemeClr>
                </a:solidFill>
              </a:defRPr>
            </a:lvl2pPr>
            <a:lvl3pPr marL="288008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3pPr>
            <a:lvl4pPr marL="4320129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4pPr>
            <a:lvl5pPr marL="5760171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5pPr>
            <a:lvl6pPr marL="7200214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6pPr>
            <a:lvl7pPr marL="8640257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7pPr>
            <a:lvl8pPr marL="1008030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8pPr>
            <a:lvl9pPr marL="11520343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BD17B-9997-495C-B459-581C55CB3470}" type="datetimeFigureOut">
              <a:rPr lang="pt-BR" smtClean="0"/>
              <a:t>17/11/2022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9E696-044F-43ED-BED3-D8886EEECE8B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7041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80029" y="11500170"/>
            <a:ext cx="12240181" cy="27410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580215" y="11500170"/>
            <a:ext cx="12240181" cy="27410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BD17B-9997-495C-B459-581C55CB3470}" type="datetimeFigureOut">
              <a:rPr lang="pt-BR" smtClean="0"/>
              <a:t>17/11/2022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9E696-044F-43ED-BED3-D8886EEECE8B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4070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300044"/>
            <a:ext cx="24840367" cy="835012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3784" y="10590160"/>
            <a:ext cx="12183928" cy="5190073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40043" indent="0">
              <a:buNone/>
              <a:defRPr sz="6299" b="1"/>
            </a:lvl2pPr>
            <a:lvl3pPr marL="2880086" indent="0">
              <a:buNone/>
              <a:defRPr sz="5669" b="1"/>
            </a:lvl3pPr>
            <a:lvl4pPr marL="4320129" indent="0">
              <a:buNone/>
              <a:defRPr sz="5040" b="1"/>
            </a:lvl4pPr>
            <a:lvl5pPr marL="5760171" indent="0">
              <a:buNone/>
              <a:defRPr sz="5040" b="1"/>
            </a:lvl5pPr>
            <a:lvl6pPr marL="7200214" indent="0">
              <a:buNone/>
              <a:defRPr sz="5040" b="1"/>
            </a:lvl6pPr>
            <a:lvl7pPr marL="8640257" indent="0">
              <a:buNone/>
              <a:defRPr sz="5040" b="1"/>
            </a:lvl7pPr>
            <a:lvl8pPr marL="10080300" indent="0">
              <a:buNone/>
              <a:defRPr sz="5040" b="1"/>
            </a:lvl8pPr>
            <a:lvl9pPr marL="11520343" indent="0">
              <a:buNone/>
              <a:defRPr sz="50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83784" y="15780233"/>
            <a:ext cx="12183928" cy="2321034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580217" y="10590160"/>
            <a:ext cx="12243932" cy="5190073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40043" indent="0">
              <a:buNone/>
              <a:defRPr sz="6299" b="1"/>
            </a:lvl2pPr>
            <a:lvl3pPr marL="2880086" indent="0">
              <a:buNone/>
              <a:defRPr sz="5669" b="1"/>
            </a:lvl3pPr>
            <a:lvl4pPr marL="4320129" indent="0">
              <a:buNone/>
              <a:defRPr sz="5040" b="1"/>
            </a:lvl4pPr>
            <a:lvl5pPr marL="5760171" indent="0">
              <a:buNone/>
              <a:defRPr sz="5040" b="1"/>
            </a:lvl5pPr>
            <a:lvl6pPr marL="7200214" indent="0">
              <a:buNone/>
              <a:defRPr sz="5040" b="1"/>
            </a:lvl6pPr>
            <a:lvl7pPr marL="8640257" indent="0">
              <a:buNone/>
              <a:defRPr sz="5040" b="1"/>
            </a:lvl7pPr>
            <a:lvl8pPr marL="10080300" indent="0">
              <a:buNone/>
              <a:defRPr sz="5040" b="1"/>
            </a:lvl8pPr>
            <a:lvl9pPr marL="11520343" indent="0">
              <a:buNone/>
              <a:defRPr sz="50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580217" y="15780233"/>
            <a:ext cx="12243932" cy="2321034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BD17B-9997-495C-B459-581C55CB3470}" type="datetimeFigureOut">
              <a:rPr lang="pt-BR" smtClean="0"/>
              <a:t>17/11/2022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9E696-044F-43ED-BED3-D8886EEECE8B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45821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BD17B-9997-495C-B459-581C55CB3470}" type="datetimeFigureOut">
              <a:rPr lang="pt-BR" smtClean="0"/>
              <a:t>17/11/2022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9E696-044F-43ED-BED3-D8886EEECE8B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2540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BD17B-9997-495C-B459-581C55CB3470}" type="datetimeFigureOut">
              <a:rPr lang="pt-BR" smtClean="0"/>
              <a:t>17/11/2022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9E696-044F-43ED-BED3-D8886EEECE8B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494524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880042"/>
            <a:ext cx="9288887" cy="10080149"/>
          </a:xfrm>
        </p:spPr>
        <p:txBody>
          <a:bodyPr anchor="b"/>
          <a:lstStyle>
            <a:lvl1pPr>
              <a:defRPr sz="1007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43932" y="6220102"/>
            <a:ext cx="14580215" cy="30700453"/>
          </a:xfrm>
        </p:spPr>
        <p:txBody>
          <a:bodyPr/>
          <a:lstStyle>
            <a:lvl1pPr>
              <a:defRPr sz="10079"/>
            </a:lvl1pPr>
            <a:lvl2pPr>
              <a:defRPr sz="8819"/>
            </a:lvl2pPr>
            <a:lvl3pPr>
              <a:defRPr sz="7559"/>
            </a:lvl3pPr>
            <a:lvl4pPr>
              <a:defRPr sz="6299"/>
            </a:lvl4pPr>
            <a:lvl5pPr>
              <a:defRPr sz="6299"/>
            </a:lvl5pPr>
            <a:lvl6pPr>
              <a:defRPr sz="6299"/>
            </a:lvl6pPr>
            <a:lvl7pPr>
              <a:defRPr sz="6299"/>
            </a:lvl7pPr>
            <a:lvl8pPr>
              <a:defRPr sz="6299"/>
            </a:lvl8pPr>
            <a:lvl9pPr>
              <a:defRPr sz="629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780" y="12960191"/>
            <a:ext cx="9288887" cy="24010358"/>
          </a:xfrm>
        </p:spPr>
        <p:txBody>
          <a:bodyPr/>
          <a:lstStyle>
            <a:lvl1pPr marL="0" indent="0">
              <a:buNone/>
              <a:defRPr sz="5040"/>
            </a:lvl1pPr>
            <a:lvl2pPr marL="1440043" indent="0">
              <a:buNone/>
              <a:defRPr sz="4410"/>
            </a:lvl2pPr>
            <a:lvl3pPr marL="2880086" indent="0">
              <a:buNone/>
              <a:defRPr sz="3780"/>
            </a:lvl3pPr>
            <a:lvl4pPr marL="4320129" indent="0">
              <a:buNone/>
              <a:defRPr sz="3150"/>
            </a:lvl4pPr>
            <a:lvl5pPr marL="5760171" indent="0">
              <a:buNone/>
              <a:defRPr sz="3150"/>
            </a:lvl5pPr>
            <a:lvl6pPr marL="7200214" indent="0">
              <a:buNone/>
              <a:defRPr sz="3150"/>
            </a:lvl6pPr>
            <a:lvl7pPr marL="8640257" indent="0">
              <a:buNone/>
              <a:defRPr sz="3150"/>
            </a:lvl7pPr>
            <a:lvl8pPr marL="10080300" indent="0">
              <a:buNone/>
              <a:defRPr sz="3150"/>
            </a:lvl8pPr>
            <a:lvl9pPr marL="11520343" indent="0">
              <a:buNone/>
              <a:defRPr sz="31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BD17B-9997-495C-B459-581C55CB3470}" type="datetimeFigureOut">
              <a:rPr lang="pt-BR" smtClean="0"/>
              <a:t>17/11/2022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9E696-044F-43ED-BED3-D8886EEECE8B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932559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880042"/>
            <a:ext cx="9288887" cy="10080149"/>
          </a:xfrm>
        </p:spPr>
        <p:txBody>
          <a:bodyPr anchor="b"/>
          <a:lstStyle>
            <a:lvl1pPr>
              <a:defRPr sz="1007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243932" y="6220102"/>
            <a:ext cx="14580215" cy="30700453"/>
          </a:xfrm>
        </p:spPr>
        <p:txBody>
          <a:bodyPr anchor="t"/>
          <a:lstStyle>
            <a:lvl1pPr marL="0" indent="0">
              <a:buNone/>
              <a:defRPr sz="10079"/>
            </a:lvl1pPr>
            <a:lvl2pPr marL="1440043" indent="0">
              <a:buNone/>
              <a:defRPr sz="8819"/>
            </a:lvl2pPr>
            <a:lvl3pPr marL="2880086" indent="0">
              <a:buNone/>
              <a:defRPr sz="7559"/>
            </a:lvl3pPr>
            <a:lvl4pPr marL="4320129" indent="0">
              <a:buNone/>
              <a:defRPr sz="6299"/>
            </a:lvl4pPr>
            <a:lvl5pPr marL="5760171" indent="0">
              <a:buNone/>
              <a:defRPr sz="6299"/>
            </a:lvl5pPr>
            <a:lvl6pPr marL="7200214" indent="0">
              <a:buNone/>
              <a:defRPr sz="6299"/>
            </a:lvl6pPr>
            <a:lvl7pPr marL="8640257" indent="0">
              <a:buNone/>
              <a:defRPr sz="6299"/>
            </a:lvl7pPr>
            <a:lvl8pPr marL="10080300" indent="0">
              <a:buNone/>
              <a:defRPr sz="6299"/>
            </a:lvl8pPr>
            <a:lvl9pPr marL="11520343" indent="0">
              <a:buNone/>
              <a:defRPr sz="629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780" y="12960191"/>
            <a:ext cx="9288887" cy="24010358"/>
          </a:xfrm>
        </p:spPr>
        <p:txBody>
          <a:bodyPr/>
          <a:lstStyle>
            <a:lvl1pPr marL="0" indent="0">
              <a:buNone/>
              <a:defRPr sz="5040"/>
            </a:lvl1pPr>
            <a:lvl2pPr marL="1440043" indent="0">
              <a:buNone/>
              <a:defRPr sz="4410"/>
            </a:lvl2pPr>
            <a:lvl3pPr marL="2880086" indent="0">
              <a:buNone/>
              <a:defRPr sz="3780"/>
            </a:lvl3pPr>
            <a:lvl4pPr marL="4320129" indent="0">
              <a:buNone/>
              <a:defRPr sz="3150"/>
            </a:lvl4pPr>
            <a:lvl5pPr marL="5760171" indent="0">
              <a:buNone/>
              <a:defRPr sz="3150"/>
            </a:lvl5pPr>
            <a:lvl6pPr marL="7200214" indent="0">
              <a:buNone/>
              <a:defRPr sz="3150"/>
            </a:lvl6pPr>
            <a:lvl7pPr marL="8640257" indent="0">
              <a:buNone/>
              <a:defRPr sz="3150"/>
            </a:lvl7pPr>
            <a:lvl8pPr marL="10080300" indent="0">
              <a:buNone/>
              <a:defRPr sz="3150"/>
            </a:lvl8pPr>
            <a:lvl9pPr marL="11520343" indent="0">
              <a:buNone/>
              <a:defRPr sz="31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BD17B-9997-495C-B459-581C55CB3470}" type="datetimeFigureOut">
              <a:rPr lang="pt-BR" smtClean="0"/>
              <a:t>17/11/2022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9E696-044F-43ED-BED3-D8886EEECE8B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1630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80029" y="2300044"/>
            <a:ext cx="24840367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029" y="11500170"/>
            <a:ext cx="24840367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029" y="40040601"/>
            <a:ext cx="6480096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0BD17B-9997-495C-B459-581C55CB3470}" type="datetimeFigureOut">
              <a:rPr lang="pt-BR" smtClean="0"/>
              <a:t>17/11/2022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540141" y="40040601"/>
            <a:ext cx="9720143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340300" y="40040601"/>
            <a:ext cx="6480096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69E696-044F-43ED-BED3-D8886EEECE8B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219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2880086" rtl="0" eaLnBrk="1" latinLnBrk="0" hangingPunct="1">
        <a:lnSpc>
          <a:spcPct val="90000"/>
        </a:lnSpc>
        <a:spcBef>
          <a:spcPct val="0"/>
        </a:spcBef>
        <a:buNone/>
        <a:defRPr sz="1385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20021" indent="-720021" algn="l" defTabSz="2880086" rtl="0" eaLnBrk="1" latinLnBrk="0" hangingPunct="1">
        <a:lnSpc>
          <a:spcPct val="90000"/>
        </a:lnSpc>
        <a:spcBef>
          <a:spcPts val="3150"/>
        </a:spcBef>
        <a:buFont typeface="Arial" panose="020B0604020202020204" pitchFamily="34" charset="0"/>
        <a:buChar char="•"/>
        <a:defRPr sz="8819" kern="1200">
          <a:solidFill>
            <a:schemeClr val="tx1"/>
          </a:solidFill>
          <a:latin typeface="+mn-lt"/>
          <a:ea typeface="+mn-ea"/>
          <a:cs typeface="+mn-cs"/>
        </a:defRPr>
      </a:lvl1pPr>
      <a:lvl2pPr marL="2160064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7559" kern="1200">
          <a:solidFill>
            <a:schemeClr val="tx1"/>
          </a:solidFill>
          <a:latin typeface="+mn-lt"/>
          <a:ea typeface="+mn-ea"/>
          <a:cs typeface="+mn-cs"/>
        </a:defRPr>
      </a:lvl2pPr>
      <a:lvl3pPr marL="3600107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6299" kern="1200">
          <a:solidFill>
            <a:schemeClr val="tx1"/>
          </a:solidFill>
          <a:latin typeface="+mn-lt"/>
          <a:ea typeface="+mn-ea"/>
          <a:cs typeface="+mn-cs"/>
        </a:defRPr>
      </a:lvl3pPr>
      <a:lvl4pPr marL="5040150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6480193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920236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9360278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800321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2240364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1pPr>
      <a:lvl2pPr marL="1440043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2pPr>
      <a:lvl3pPr marL="2880086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3pPr>
      <a:lvl4pPr marL="4320129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5760171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200214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8640257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080300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1520343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3">
            <a:extLst>
              <a:ext uri="{FF2B5EF4-FFF2-40B4-BE49-F238E27FC236}">
                <a16:creationId xmlns:a16="http://schemas.microsoft.com/office/drawing/2014/main" id="{F0A56C5D-E6EB-AFFF-75C5-2B0E88E9011B}"/>
              </a:ext>
            </a:extLst>
          </p:cNvPr>
          <p:cNvSpPr txBox="1"/>
          <p:nvPr/>
        </p:nvSpPr>
        <p:spPr>
          <a:xfrm>
            <a:off x="3837484" y="5818773"/>
            <a:ext cx="2098194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Wagner Martins</a:t>
            </a:r>
            <a:r>
              <a:rPr lang="pt-BR" sz="4000" baseline="300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pt-BR" sz="40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Henrique Perminio</a:t>
            </a:r>
            <a:r>
              <a:rPr lang="pt-BR" sz="4000" baseline="300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pt-BR" sz="40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dirty="0" err="1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Izabela</a:t>
            </a:r>
            <a:r>
              <a:rPr lang="pt-BR" sz="40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Barbosa</a:t>
            </a:r>
            <a:r>
              <a:rPr lang="pt-BR" sz="4000" baseline="300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pt-BR" sz="40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Mauro Sanchez</a:t>
            </a:r>
            <a:r>
              <a:rPr lang="pt-BR" sz="4000" baseline="300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pt-BR" sz="40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Liliana Cabral</a:t>
            </a:r>
            <a:r>
              <a:rPr lang="pt-BR" sz="4000" baseline="300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pt-BR" sz="4000" dirty="0">
              <a:solidFill>
                <a:srgbClr val="231F2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CaixaDeTexto 3">
            <a:extLst>
              <a:ext uri="{FF2B5EF4-FFF2-40B4-BE49-F238E27FC236}">
                <a16:creationId xmlns:a16="http://schemas.microsoft.com/office/drawing/2014/main" id="{635A7AAE-EDF3-A1EB-3DD5-FF8AC2A832DE}"/>
              </a:ext>
            </a:extLst>
          </p:cNvPr>
          <p:cNvSpPr txBox="1"/>
          <p:nvPr/>
        </p:nvSpPr>
        <p:spPr>
          <a:xfrm>
            <a:off x="2966341" y="7111247"/>
            <a:ext cx="21977188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0" lang="pt-BR" sz="4400" b="0" i="0" u="none" strike="noStrike" kern="1200" cap="none" spc="0" normalizeH="0" baseline="3000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</a:t>
            </a:r>
            <a:r>
              <a:rPr lang="pt-BR" sz="4000" dirty="0" err="1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CoLaboratório</a:t>
            </a:r>
            <a:r>
              <a:rPr lang="pt-BR" sz="40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Ciência, Tecnologia, Inovação e Sociedade (CTIS), Fiocruz, Brasília</a:t>
            </a:r>
          </a:p>
          <a:p>
            <a:pPr algn="ctr"/>
            <a:r>
              <a:rPr lang="pt-BR" sz="4400" baseline="300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pt-BR" sz="40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Departamento de Saúde Coletiva (DSC), Universidade de Brasília, Brasília</a:t>
            </a:r>
            <a:endParaRPr lang="pt-BR" sz="4800" baseline="30000" dirty="0">
              <a:solidFill>
                <a:srgbClr val="231F2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400" spc="13" dirty="0">
              <a:solidFill>
                <a:srgbClr val="231F2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050B5875-90A9-519B-9EB5-6F41AF6B1DE7}"/>
              </a:ext>
            </a:extLst>
          </p:cNvPr>
          <p:cNvSpPr txBox="1">
            <a:spLocks/>
          </p:cNvSpPr>
          <p:nvPr/>
        </p:nvSpPr>
        <p:spPr>
          <a:xfrm>
            <a:off x="3155588" y="1822757"/>
            <a:ext cx="20351538" cy="2473573"/>
          </a:xfrm>
          <a:prstGeom prst="rect">
            <a:avLst/>
          </a:prstGeom>
        </p:spPr>
        <p:txBody>
          <a:bodyPr vert="horz" lIns="73154" tIns="36577" rIns="73154" bIns="36577" rtlCol="0" anchor="ctr">
            <a:noAutofit/>
          </a:bodyPr>
          <a:lstStyle>
            <a:lvl1pPr algn="l" defTabSz="359999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7323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7200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Painel de vacinação Covid-19 para territórios do DF como inovação tecnológica</a:t>
            </a:r>
            <a:endParaRPr lang="pt-BR" sz="8000" dirty="0"/>
          </a:p>
        </p:txBody>
      </p:sp>
      <p:sp>
        <p:nvSpPr>
          <p:cNvPr id="17" name="object 8">
            <a:extLst>
              <a:ext uri="{FF2B5EF4-FFF2-40B4-BE49-F238E27FC236}">
                <a16:creationId xmlns:a16="http://schemas.microsoft.com/office/drawing/2014/main" id="{356D318B-0D81-8E77-D986-1A53D8F59BB3}"/>
              </a:ext>
            </a:extLst>
          </p:cNvPr>
          <p:cNvSpPr txBox="1"/>
          <p:nvPr/>
        </p:nvSpPr>
        <p:spPr>
          <a:xfrm>
            <a:off x="235396" y="9780891"/>
            <a:ext cx="13719539" cy="449353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96471" algn="just"/>
            <a:r>
              <a:rPr lang="pt-BR" sz="3600" cap="all" spc="20" dirty="0">
                <a:solidFill>
                  <a:srgbClr val="00B050"/>
                </a:solidFill>
                <a:latin typeface="Arial"/>
                <a:cs typeface="Arial"/>
              </a:rPr>
              <a:t>introdução</a:t>
            </a:r>
          </a:p>
          <a:p>
            <a:pPr marR="96471" algn="just"/>
            <a:r>
              <a:rPr lang="pt-BR" sz="4000" cap="all" spc="20" dirty="0">
                <a:solidFill>
                  <a:srgbClr val="A904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partir da necessidade de melhorar o monitoramento sobre a vacinação no Distrito Federal (DF) durante a pandemia, foi possível desenvolver um painel de vacinação Covid-19 pela Plataforma de Inteligência Cooperativa para a Atenção Primária em Saúde (</a:t>
            </a:r>
            <a:r>
              <a:rPr lang="pt-BR" sz="3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Picaps</a:t>
            </a:r>
            <a:r>
              <a:rPr lang="pt-BR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). </a:t>
            </a:r>
            <a:r>
              <a:rPr lang="pt-BR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Tal painel é compreendido como inovação </a:t>
            </a:r>
            <a:r>
              <a:rPr lang="pt-BR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tecnológica em saúde, considerando o detalhamento em nível local nos territórios do Distrito Federal (DF).</a:t>
            </a:r>
            <a:endParaRPr lang="pt-BR" sz="4000" cap="all" spc="20" dirty="0">
              <a:solidFill>
                <a:srgbClr val="A904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object 8">
            <a:extLst>
              <a:ext uri="{FF2B5EF4-FFF2-40B4-BE49-F238E27FC236}">
                <a16:creationId xmlns:a16="http://schemas.microsoft.com/office/drawing/2014/main" id="{3D211594-DD11-9C45-6028-5755667374F2}"/>
              </a:ext>
            </a:extLst>
          </p:cNvPr>
          <p:cNvSpPr txBox="1"/>
          <p:nvPr/>
        </p:nvSpPr>
        <p:spPr>
          <a:xfrm>
            <a:off x="512674" y="28710919"/>
            <a:ext cx="13719539" cy="38779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96471" algn="just"/>
            <a:r>
              <a:rPr lang="pt-BR" sz="3600" cap="all" spc="20" dirty="0">
                <a:solidFill>
                  <a:srgbClr val="00B050"/>
                </a:solidFill>
                <a:latin typeface="Arial"/>
                <a:cs typeface="Arial"/>
              </a:rPr>
              <a:t>metodologia</a:t>
            </a:r>
          </a:p>
          <a:p>
            <a:pPr marR="96471" algn="just"/>
            <a:r>
              <a:rPr lang="pt-BR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Desenvolvimento de painel digital utilizando a ferramenta</a:t>
            </a:r>
            <a:r>
              <a:rPr lang="pt-BR" sz="3600" i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t-BR" sz="360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PowerBI</a:t>
            </a:r>
            <a:r>
              <a:rPr lang="pt-BR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a partir da dados públicos do </a:t>
            </a:r>
            <a:r>
              <a:rPr lang="pt-BR" sz="36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Datasus</a:t>
            </a:r>
            <a:r>
              <a:rPr lang="pt-BR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O mapeamento dos vacinados por local de residência foi realizado de forma aproximada, considerando a anonimização dos dados, cruzando os 5 primeiros dígitos (base vacinação) com os 8 dígitos de CEP (Portal CEP Aberto).</a:t>
            </a:r>
            <a:endParaRPr lang="pt-BR" sz="3600" cap="all" spc="20" dirty="0">
              <a:solidFill>
                <a:srgbClr val="A904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object 8">
            <a:extLst>
              <a:ext uri="{FF2B5EF4-FFF2-40B4-BE49-F238E27FC236}">
                <a16:creationId xmlns:a16="http://schemas.microsoft.com/office/drawing/2014/main" id="{DA5C6CB9-5FDE-4B70-D7FA-6784C01C2475}"/>
              </a:ext>
            </a:extLst>
          </p:cNvPr>
          <p:cNvSpPr txBox="1"/>
          <p:nvPr/>
        </p:nvSpPr>
        <p:spPr>
          <a:xfrm>
            <a:off x="14783993" y="18704462"/>
            <a:ext cx="13452382" cy="348800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96471" algn="just"/>
            <a:r>
              <a:rPr lang="pt-BR" sz="3600" cap="all" spc="20" dirty="0">
                <a:solidFill>
                  <a:srgbClr val="00B050"/>
                </a:solidFill>
                <a:latin typeface="Arial"/>
                <a:cs typeface="Arial"/>
              </a:rPr>
              <a:t>resultados</a:t>
            </a:r>
            <a:r>
              <a:rPr sz="3600" cap="all" spc="20" dirty="0">
                <a:solidFill>
                  <a:srgbClr val="A90433"/>
                </a:solidFill>
                <a:latin typeface="Arial"/>
                <a:cs typeface="Arial"/>
              </a:rPr>
              <a:t> </a:t>
            </a:r>
            <a:endParaRPr lang="pt-BR" sz="3600" cap="all" spc="20" dirty="0">
              <a:solidFill>
                <a:srgbClr val="A90433"/>
              </a:solidFill>
              <a:latin typeface="Arial"/>
              <a:cs typeface="Arial"/>
            </a:endParaRPr>
          </a:p>
          <a:p>
            <a:pPr algn="just" fontAlgn="base">
              <a:lnSpc>
                <a:spcPct val="107000"/>
              </a:lnSpc>
              <a:spcAft>
                <a:spcPts val="800"/>
              </a:spcAft>
            </a:pPr>
            <a:r>
              <a:rPr lang="pt-BR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 painel de vacinação Covid-19 permite visualização gráfica de indicadores e métricas, com foco para diferentes regiões, reunindo tanto o local de residência do vacinado, quanto de onde foi realizada a vacinação (Unidade Básica de Saúde ou postos de vacinação). </a:t>
            </a: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pt-BR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object 8">
            <a:extLst>
              <a:ext uri="{FF2B5EF4-FFF2-40B4-BE49-F238E27FC236}">
                <a16:creationId xmlns:a16="http://schemas.microsoft.com/office/drawing/2014/main" id="{1B313E0E-E6B4-A598-E030-4E34E76840D5}"/>
              </a:ext>
            </a:extLst>
          </p:cNvPr>
          <p:cNvSpPr txBox="1"/>
          <p:nvPr/>
        </p:nvSpPr>
        <p:spPr>
          <a:xfrm>
            <a:off x="14843800" y="34947570"/>
            <a:ext cx="13756870" cy="38779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96471" algn="just"/>
            <a:r>
              <a:rPr lang="pt-BR" sz="3600" cap="all" spc="20" dirty="0">
                <a:solidFill>
                  <a:srgbClr val="00B050"/>
                </a:solidFill>
                <a:latin typeface="Arial"/>
                <a:cs typeface="Arial"/>
              </a:rPr>
              <a:t>conclusão</a:t>
            </a:r>
          </a:p>
          <a:p>
            <a:pPr marR="96471" algn="just"/>
            <a:r>
              <a:rPr lang="pt-BR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ferramenta permite aproximar a realidade do território das políticas públicas, tornando possível o monitoramento e identificação de problemas para intervenção mais efetiva e otimizada para contribuir com os desafios de: dificuldade de acesso aos serviços de saúde; impasses em cadastramento e endereçamento; visualização dos indicadores de vacinação. </a:t>
            </a:r>
            <a:endParaRPr lang="pt-BR" sz="3200" cap="all" spc="20" dirty="0">
              <a:solidFill>
                <a:srgbClr val="A904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object 8">
            <a:extLst>
              <a:ext uri="{FF2B5EF4-FFF2-40B4-BE49-F238E27FC236}">
                <a16:creationId xmlns:a16="http://schemas.microsoft.com/office/drawing/2014/main" id="{68914918-A02E-5F05-7E86-4C946C023CC8}"/>
              </a:ext>
            </a:extLst>
          </p:cNvPr>
          <p:cNvSpPr txBox="1"/>
          <p:nvPr/>
        </p:nvSpPr>
        <p:spPr>
          <a:xfrm>
            <a:off x="14843800" y="39677695"/>
            <a:ext cx="12490631" cy="10464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96471" algn="just"/>
            <a:r>
              <a:rPr lang="pt-BR" sz="3600" cap="all" spc="20" dirty="0">
                <a:solidFill>
                  <a:srgbClr val="00B050"/>
                </a:solidFill>
                <a:latin typeface="Arial"/>
                <a:cs typeface="Arial"/>
              </a:rPr>
              <a:t>Agradecimentos e Financiamento</a:t>
            </a:r>
            <a:r>
              <a:rPr sz="3600" cap="all" spc="20" dirty="0">
                <a:solidFill>
                  <a:srgbClr val="A90433"/>
                </a:solidFill>
                <a:latin typeface="Arial"/>
                <a:cs typeface="Arial"/>
              </a:rPr>
              <a:t> </a:t>
            </a:r>
            <a:endParaRPr lang="pt-BR" sz="3600" cap="all" spc="20" dirty="0">
              <a:solidFill>
                <a:srgbClr val="A90433"/>
              </a:solidFill>
              <a:latin typeface="Arial"/>
              <a:cs typeface="Arial"/>
            </a:endParaRPr>
          </a:p>
          <a:p>
            <a:pPr marR="96471" algn="just"/>
            <a:r>
              <a:rPr lang="pt-BR" sz="3200" spc="6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FAP-DF</a:t>
            </a:r>
            <a:endParaRPr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3C46FF1E-EAC8-083C-339E-6F3A187BC5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626725" y="9761943"/>
            <a:ext cx="13956223" cy="8367692"/>
          </a:xfrm>
          <a:prstGeom prst="rect">
            <a:avLst/>
          </a:prstGeom>
        </p:spPr>
      </p:pic>
      <p:pic>
        <p:nvPicPr>
          <p:cNvPr id="14" name="Imagem 13">
            <a:extLst>
              <a:ext uri="{FF2B5EF4-FFF2-40B4-BE49-F238E27FC236}">
                <a16:creationId xmlns:a16="http://schemas.microsoft.com/office/drawing/2014/main" id="{92C30B08-2712-8CEE-8755-C828BB2FF35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8680" y="14577076"/>
            <a:ext cx="13432970" cy="13831196"/>
          </a:xfrm>
          <a:prstGeom prst="rect">
            <a:avLst/>
          </a:prstGeom>
        </p:spPr>
      </p:pic>
      <p:pic>
        <p:nvPicPr>
          <p:cNvPr id="16" name="Imagem 15">
            <a:extLst>
              <a:ext uri="{FF2B5EF4-FFF2-40B4-BE49-F238E27FC236}">
                <a16:creationId xmlns:a16="http://schemas.microsoft.com/office/drawing/2014/main" id="{8793A7E2-2142-4C85-2DCD-59C0172383E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1586" y="32801822"/>
            <a:ext cx="13756870" cy="8576059"/>
          </a:xfrm>
          <a:prstGeom prst="rect">
            <a:avLst/>
          </a:prstGeom>
        </p:spPr>
      </p:pic>
      <p:pic>
        <p:nvPicPr>
          <p:cNvPr id="25" name="Imagem 24">
            <a:extLst>
              <a:ext uri="{FF2B5EF4-FFF2-40B4-BE49-F238E27FC236}">
                <a16:creationId xmlns:a16="http://schemas.microsoft.com/office/drawing/2014/main" id="{854CEFA8-4E7E-0E8A-3D01-40EBAFA7830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652777" y="22627456"/>
            <a:ext cx="13576062" cy="11885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884243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310cacf-d5b1-4620-b2f8-f620f8255444" xsi:nil="true"/>
    <lcf76f155ced4ddcb4097134ff3c332f xmlns="4d19e1a6-d329-4fa1-986f-e990cf9e2614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E12ED117F85C0F4E92A5CA333E94DC02" ma:contentTypeVersion="10" ma:contentTypeDescription="Crie um novo documento." ma:contentTypeScope="" ma:versionID="6b6b93fc4e69ce780a04a952b65c73f7">
  <xsd:schema xmlns:xsd="http://www.w3.org/2001/XMLSchema" xmlns:xs="http://www.w3.org/2001/XMLSchema" xmlns:p="http://schemas.microsoft.com/office/2006/metadata/properties" xmlns:ns2="4d19e1a6-d329-4fa1-986f-e990cf9e2614" xmlns:ns3="1310cacf-d5b1-4620-b2f8-f620f8255444" targetNamespace="http://schemas.microsoft.com/office/2006/metadata/properties" ma:root="true" ma:fieldsID="b97e9e79751bedffb24d9c4012e22cde" ns2:_="" ns3:_="">
    <xsd:import namespace="4d19e1a6-d329-4fa1-986f-e990cf9e2614"/>
    <xsd:import namespace="1310cacf-d5b1-4620-b2f8-f620f825544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19e1a6-d329-4fa1-986f-e990cf9e26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Marcações de imagem" ma:readOnly="false" ma:fieldId="{5cf76f15-5ced-4ddc-b409-7134ff3c332f}" ma:taxonomyMulti="true" ma:sspId="143de60c-575b-4c62-9f62-591ff79d3e1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10cacf-d5b1-4620-b2f8-f620f8255444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ec9c37a5-cb48-4cff-a1f5-c39d5f6db20d}" ma:internalName="TaxCatchAll" ma:showField="CatchAllData" ma:web="1310cacf-d5b1-4620-b2f8-f620f825544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13EC733-FFB0-4FEE-BAEA-5C21D4B4E0DE}">
  <ds:schemaRefs>
    <ds:schemaRef ds:uri="http://schemas.microsoft.com/office/2006/metadata/properties"/>
    <ds:schemaRef ds:uri="http://schemas.microsoft.com/office/infopath/2007/PartnerControls"/>
    <ds:schemaRef ds:uri="1310cacf-d5b1-4620-b2f8-f620f8255444"/>
    <ds:schemaRef ds:uri="4d19e1a6-d329-4fa1-986f-e990cf9e2614"/>
  </ds:schemaRefs>
</ds:datastoreItem>
</file>

<file path=customXml/itemProps2.xml><?xml version="1.0" encoding="utf-8"?>
<ds:datastoreItem xmlns:ds="http://schemas.openxmlformats.org/officeDocument/2006/customXml" ds:itemID="{EC0DBC94-7DAC-472C-9457-BAF7EB88C25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D40F24E-6670-47AF-B049-DC3A3277F58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d19e1a6-d329-4fa1-986f-e990cf9e2614"/>
    <ds:schemaRef ds:uri="1310cacf-d5b1-4620-b2f8-f620f825544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561</TotalTime>
  <Words>283</Words>
  <Application>Microsoft Macintosh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Tema do Office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Wagner Nagib</dc:creator>
  <cp:lastModifiedBy>Liliana Silva Cabral</cp:lastModifiedBy>
  <cp:revision>23</cp:revision>
  <cp:lastPrinted>2022-11-16T16:45:19Z</cp:lastPrinted>
  <dcterms:created xsi:type="dcterms:W3CDTF">2015-04-28T11:18:54Z</dcterms:created>
  <dcterms:modified xsi:type="dcterms:W3CDTF">2022-11-17T14:31:50Z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0x010100E12ED117F85C0F4E92A5CA333E94DC02</vt:lpwstr>
  </property>
</Properties>
</file>